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6A6A7-59E1-4C9B-9662-D2FC6034651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8354-5A29-469E-BBCC-21D903A363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5100" dirty="0" smtClean="0"/>
              <a:t>5777 /2017</a:t>
            </a:r>
            <a:endParaRPr lang="en-US" sz="5100" dirty="0" smtClean="0"/>
          </a:p>
          <a:p>
            <a:endParaRPr lang="en-US" dirty="0" smtClean="0"/>
          </a:p>
          <a:p>
            <a:r>
              <a:rPr lang="en-US" dirty="0" smtClean="0"/>
              <a:t>David I. Bernstein, Ph.D.</a:t>
            </a:r>
          </a:p>
          <a:p>
            <a:endParaRPr lang="en-US" dirty="0"/>
          </a:p>
        </p:txBody>
      </p:sp>
      <p:pic>
        <p:nvPicPr>
          <p:cNvPr id="4" name="Picture 2" descr="\\PARDES09\data\Communications\Templates\Branding and logos\Logo files\JPG RGB\Pardes Logo rimon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92" y="304800"/>
            <a:ext cx="1194816" cy="1200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CONNECTION BETWEEN THE SHOAH AND THE CREATION OF THE STATE OF ISRAEL:</a:t>
            </a:r>
            <a:br>
              <a:rPr lang="en-US" dirty="0"/>
            </a:br>
            <a:r>
              <a:rPr lang="en-US" dirty="0"/>
              <a:t>A MORE NUANCED APPROACH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676400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Organizationally</a:t>
            </a:r>
            <a:r>
              <a:rPr lang="en-US" sz="3200" b="1" dirty="0" smtClean="0"/>
              <a:t>:</a:t>
            </a:r>
          </a:p>
          <a:p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Grassroots </a:t>
            </a:r>
            <a:r>
              <a:rPr lang="en-US" sz="3200" b="1" dirty="0" err="1"/>
              <a:t>Hibbat</a:t>
            </a:r>
            <a:r>
              <a:rPr lang="en-US" sz="3200" b="1" dirty="0"/>
              <a:t> Zion movement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First </a:t>
            </a:r>
            <a:r>
              <a:rPr lang="en-US" sz="3200" b="1" dirty="0" err="1"/>
              <a:t>Aliyah</a:t>
            </a:r>
            <a:r>
              <a:rPr lang="en-US" sz="3200" b="1" dirty="0"/>
              <a:t> (1881)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 </a:t>
            </a:r>
            <a:r>
              <a:rPr lang="en-US" sz="3200" b="1" dirty="0" smtClean="0"/>
              <a:t>World </a:t>
            </a:r>
            <a:r>
              <a:rPr lang="en-US" sz="3200" b="1" dirty="0"/>
              <a:t>Zionist Organization founded </a:t>
            </a:r>
            <a:r>
              <a:rPr lang="en-US" sz="3200" b="1" dirty="0" smtClean="0"/>
              <a:t>by </a:t>
            </a:r>
            <a:r>
              <a:rPr lang="en-US" sz="3200" b="1" dirty="0"/>
              <a:t>Theodor Herzl (1897)</a:t>
            </a:r>
            <a:endParaRPr lang="en-US" sz="3200" dirty="0"/>
          </a:p>
        </p:txBody>
      </p:sp>
      <p:pic>
        <p:nvPicPr>
          <p:cNvPr id="5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752600"/>
            <a:ext cx="7391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Aliyot</a:t>
            </a:r>
            <a:r>
              <a:rPr lang="en-US" sz="3200" b="1" dirty="0"/>
              <a:t>: </a:t>
            </a:r>
            <a:endParaRPr lang="en-US" sz="3200" b="1" dirty="0" smtClean="0"/>
          </a:p>
          <a:p>
            <a:r>
              <a:rPr lang="en-US" sz="3200" b="1" dirty="0" smtClean="0"/>
              <a:t>5 </a:t>
            </a:r>
            <a:r>
              <a:rPr lang="en-US" sz="3200" b="1" dirty="0"/>
              <a:t>waves of Jewish immigration, beg. </a:t>
            </a:r>
            <a:r>
              <a:rPr lang="en-US" sz="3200" b="1" dirty="0" smtClean="0"/>
              <a:t>1881 </a:t>
            </a:r>
            <a:r>
              <a:rPr lang="en-US" sz="3200" b="1" dirty="0"/>
              <a:t>in </a:t>
            </a:r>
            <a:r>
              <a:rPr lang="en-US" sz="3200" b="1" dirty="0" smtClean="0"/>
              <a:t>Russia, </a:t>
            </a:r>
            <a:r>
              <a:rPr lang="en-US" sz="3200" b="1" dirty="0"/>
              <a:t>changed the face of the </a:t>
            </a:r>
            <a:r>
              <a:rPr lang="en-US" sz="3200" b="1" dirty="0" err="1"/>
              <a:t>Yishuv</a:t>
            </a:r>
            <a:endParaRPr lang="en-US" sz="3200" dirty="0"/>
          </a:p>
          <a:p>
            <a:r>
              <a:rPr lang="en-US" sz="3200" b="1" dirty="0"/>
              <a:t>1881: 25,000 Jews in Palestine</a:t>
            </a:r>
            <a:endParaRPr lang="en-US" sz="3200" dirty="0"/>
          </a:p>
          <a:p>
            <a:r>
              <a:rPr lang="en-US" sz="3200" b="1" dirty="0"/>
              <a:t>1942: 400,000  (an increase of 16x in 60 years)</a:t>
            </a:r>
            <a:endParaRPr lang="en-US" sz="3200" dirty="0"/>
          </a:p>
          <a:p>
            <a:r>
              <a:rPr lang="en-US" sz="3200" b="1" dirty="0"/>
              <a:t>Very young, vibrant, idealistic community: in 1936, </a:t>
            </a:r>
            <a:r>
              <a:rPr lang="en-US" sz="3200" b="1" dirty="0" smtClean="0"/>
              <a:t>85</a:t>
            </a:r>
            <a:r>
              <a:rPr lang="en-US" sz="3200" b="1" dirty="0"/>
              <a:t>% under age of 45</a:t>
            </a:r>
            <a:endParaRPr lang="en-US" sz="3200" dirty="0"/>
          </a:p>
        </p:txBody>
      </p:sp>
      <p:pic>
        <p:nvPicPr>
          <p:cNvPr id="4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676400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Jewish </a:t>
            </a:r>
            <a:r>
              <a:rPr lang="en-US" sz="3200" b="1" dirty="0" smtClean="0"/>
              <a:t>agriculture - </a:t>
            </a:r>
            <a:r>
              <a:rPr lang="en-US" sz="3200" b="1" dirty="0"/>
              <a:t>hardly existed in 1881</a:t>
            </a:r>
            <a:endParaRPr lang="en-US" sz="3200" dirty="0"/>
          </a:p>
          <a:p>
            <a:r>
              <a:rPr lang="en-US" sz="3200" b="1" dirty="0"/>
              <a:t>1939:  c.150 agricultural </a:t>
            </a:r>
            <a:r>
              <a:rPr lang="en-US" sz="3200" b="1" dirty="0" smtClean="0"/>
              <a:t>settlements,</a:t>
            </a:r>
            <a:endParaRPr lang="en-US" sz="3200" dirty="0"/>
          </a:p>
          <a:p>
            <a:r>
              <a:rPr lang="en-US" sz="3200" b="1" dirty="0"/>
              <a:t>a full ¼ of Jews living on land, w/ most successful agricultural communal life experiment in modern </a:t>
            </a:r>
            <a:r>
              <a:rPr lang="en-US" sz="3200" b="1" dirty="0" smtClean="0"/>
              <a:t>times: </a:t>
            </a:r>
            <a:r>
              <a:rPr lang="en-US" sz="3200" b="1" dirty="0"/>
              <a:t>the kibbutz</a:t>
            </a:r>
            <a:endParaRPr lang="en-US" sz="3200" dirty="0"/>
          </a:p>
        </p:txBody>
      </p:sp>
      <p:pic>
        <p:nvPicPr>
          <p:cNvPr id="4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524000"/>
            <a:ext cx="693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Jewish </a:t>
            </a:r>
            <a:r>
              <a:rPr lang="en-US" sz="3200" b="1" dirty="0" smtClean="0"/>
              <a:t>population </a:t>
            </a:r>
            <a:r>
              <a:rPr lang="en-US" sz="3200" b="1" dirty="0"/>
              <a:t>in cities also grew tremendously:</a:t>
            </a:r>
            <a:endParaRPr lang="en-US" sz="3200" dirty="0"/>
          </a:p>
          <a:p>
            <a:r>
              <a:rPr lang="en-US" sz="3200" b="1" dirty="0" smtClean="0"/>
              <a:t>Tel Aviv, </a:t>
            </a:r>
            <a:r>
              <a:rPr lang="en-US" sz="3200" b="1" dirty="0"/>
              <a:t>founded in 1909, has 150,000 Jews </a:t>
            </a:r>
            <a:r>
              <a:rPr lang="en-US" sz="3200" b="1" dirty="0" smtClean="0"/>
              <a:t>in </a:t>
            </a:r>
            <a:r>
              <a:rPr lang="en-US" sz="3200" b="1" dirty="0"/>
              <a:t>1939; </a:t>
            </a:r>
            <a:endParaRPr lang="en-US" sz="3200" dirty="0"/>
          </a:p>
          <a:p>
            <a:r>
              <a:rPr lang="en-US" sz="3200" b="1" dirty="0" smtClean="0"/>
              <a:t>Jerusalem</a:t>
            </a:r>
            <a:r>
              <a:rPr lang="en-US" sz="3200" b="1" dirty="0"/>
              <a:t>, which had 16,000 Jews in 1881, had quintupled to 90,000; </a:t>
            </a:r>
            <a:endParaRPr lang="en-US" sz="3200" dirty="0"/>
          </a:p>
          <a:p>
            <a:r>
              <a:rPr lang="en-US" sz="3200" b="1" dirty="0"/>
              <a:t>Haifa, less than 1,000 Jews in 1881, now had 60,000</a:t>
            </a:r>
            <a:endParaRPr lang="en-US" sz="3200" dirty="0"/>
          </a:p>
        </p:txBody>
      </p:sp>
      <p:pic>
        <p:nvPicPr>
          <p:cNvPr id="4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5240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Cultural </a:t>
            </a:r>
            <a:r>
              <a:rPr lang="en-US" sz="3200" b="1" dirty="0" smtClean="0"/>
              <a:t>Developments - </a:t>
            </a:r>
            <a:endParaRPr lang="en-US" sz="3200" dirty="0"/>
          </a:p>
          <a:p>
            <a:r>
              <a:rPr lang="en-US" sz="3200" b="1" dirty="0"/>
              <a:t>Revival of the Hebrew language: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Hebrew daily newspapers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Hebrew theatre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Universities teaching in Hebrew</a:t>
            </a:r>
            <a:endParaRPr lang="en-US" sz="3200" dirty="0"/>
          </a:p>
        </p:txBody>
      </p:sp>
      <p:pic>
        <p:nvPicPr>
          <p:cNvPr id="4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905000"/>
            <a:ext cx="7010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Military </a:t>
            </a:r>
            <a:r>
              <a:rPr lang="en-US" sz="3200" b="1" dirty="0" smtClean="0"/>
              <a:t>Developments: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 err="1"/>
              <a:t>Haganah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 err="1"/>
              <a:t>Etzel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 err="1"/>
              <a:t>Lechi</a:t>
            </a:r>
            <a:endParaRPr lang="en-US" sz="3200" dirty="0"/>
          </a:p>
        </p:txBody>
      </p:sp>
      <p:pic>
        <p:nvPicPr>
          <p:cNvPr id="4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state-in-the-making  by 1939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600200"/>
            <a:ext cx="6934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Diplomatic Achievements:</a:t>
            </a:r>
            <a:endParaRPr lang="en-US" sz="3200" dirty="0"/>
          </a:p>
          <a:p>
            <a:r>
              <a:rPr lang="en-US" sz="3200" b="1" dirty="0"/>
              <a:t>1917: Balfour Declaration</a:t>
            </a:r>
            <a:endParaRPr lang="en-US" sz="3200" dirty="0"/>
          </a:p>
          <a:p>
            <a:r>
              <a:rPr lang="en-US" sz="3200" b="1" dirty="0"/>
              <a:t>1920: San Remo agreement</a:t>
            </a:r>
            <a:endParaRPr lang="en-US" sz="3200" dirty="0"/>
          </a:p>
          <a:p>
            <a:r>
              <a:rPr lang="en-US" sz="3200" b="1" dirty="0"/>
              <a:t>1922: League of Nations grants Britain Mandate over Palestine</a:t>
            </a:r>
            <a:endParaRPr lang="en-US" sz="3200" dirty="0"/>
          </a:p>
        </p:txBody>
      </p:sp>
      <p:pic>
        <p:nvPicPr>
          <p:cNvPr id="1026" name="Picture 2" descr="\\pardes10\data\Admin Logo and Templates\Logos\JPEGS\Pardes logo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638800"/>
            <a:ext cx="2170113" cy="88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THE CONNECTION BETWEEN THE SHOAH AND THE CREATION OF THE STATE OF ISRAEL: A MORE NUANCED APPROACH </vt:lpstr>
      <vt:lpstr>A state-in-the-making  by 1939</vt:lpstr>
      <vt:lpstr>A state-in-the-making  by 1939</vt:lpstr>
      <vt:lpstr>A state-in-the-making  by 1939</vt:lpstr>
      <vt:lpstr>A state-in-the-making  by 1939</vt:lpstr>
      <vt:lpstr>A state-in-the-making  by 1939</vt:lpstr>
      <vt:lpstr>A state-in-the-making  by 1939</vt:lpstr>
      <vt:lpstr>A state-in-the-making  by 1939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CONNECTION BETWEEN THE SHOAH AND THE CREATION OF THE STATE OF ISRAEL: A MORE NUANCED APPROACH</dc:title>
  <dc:creator>kfeuer1</dc:creator>
  <cp:lastModifiedBy>kfeuer1</cp:lastModifiedBy>
  <cp:revision>5</cp:revision>
  <dcterms:created xsi:type="dcterms:W3CDTF">2017-04-24T06:53:51Z</dcterms:created>
  <dcterms:modified xsi:type="dcterms:W3CDTF">2017-04-24T07:21:53Z</dcterms:modified>
</cp:coreProperties>
</file>