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2893330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2893330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fb14584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fb14584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fb145849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fb145849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928933303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928933303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928933303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928933303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9289333033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9289333033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928933303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928933303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928933303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928933303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928933303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928933303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28933303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28933303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928933303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928933303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928933303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928933303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289333033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928933303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928933303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928933303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f928c5e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f928c5e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8f928c5ea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8f928c5e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928933303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928933303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928933303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928933303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28933303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28933303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289333033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28933303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5.png"/><Relationship Id="rId6"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22.png"/><Relationship Id="rId5" Type="http://schemas.openxmlformats.org/officeDocument/2006/relationships/image" Target="../media/image9.png"/><Relationship Id="rId6"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hyperlink" Target="http://www.youtube.com/watch?v=aWvhJpkMfZ4" TargetMode="External"/><Relationship Id="rId5" Type="http://schemas.openxmlformats.org/officeDocument/2006/relationships/image" Target="../media/image18.jpg"/><Relationship Id="rId6" Type="http://schemas.openxmlformats.org/officeDocument/2006/relationships/image" Target="../media/image9.png"/><Relationship Id="rId7"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5.png"/><Relationship Id="rId5" Type="http://schemas.openxmlformats.org/officeDocument/2006/relationships/hyperlink" Target="https://casel.org/core-competencies/" TargetMode="External"/><Relationship Id="rId6"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hyperlink" Target="http://www.youtube.com/watch?v=6mxdgd7NtNM" TargetMode="External"/><Relationship Id="rId7"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483975" y="464650"/>
            <a:ext cx="6357900" cy="77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100"/>
          </a:p>
        </p:txBody>
      </p:sp>
      <p:sp>
        <p:nvSpPr>
          <p:cNvPr id="55" name="Google Shape;55;p13"/>
          <p:cNvSpPr txBox="1"/>
          <p:nvPr>
            <p:ph type="title"/>
          </p:nvPr>
        </p:nvSpPr>
        <p:spPr>
          <a:xfrm>
            <a:off x="311700" y="445025"/>
            <a:ext cx="7171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Key Vocabulary and Concepts for Unit 1</a:t>
            </a:r>
            <a:endParaRPr b="1"/>
          </a:p>
        </p:txBody>
      </p:sp>
      <p:sp>
        <p:nvSpPr>
          <p:cNvPr id="56" name="Google Shape;56;p13"/>
          <p:cNvSpPr txBox="1"/>
          <p:nvPr>
            <p:ph idx="1" type="body"/>
          </p:nvPr>
        </p:nvSpPr>
        <p:spPr>
          <a:xfrm>
            <a:off x="400575" y="1234750"/>
            <a:ext cx="6895200" cy="3416400"/>
          </a:xfrm>
          <a:prstGeom prst="rect">
            <a:avLst/>
          </a:prstGeom>
        </p:spPr>
        <p:txBody>
          <a:bodyPr anchorCtr="0" anchor="t" bIns="91425" lIns="91425" spcFirstLastPara="1" rIns="91425" wrap="square" tIns="91425">
            <a:noAutofit/>
          </a:bodyPr>
          <a:lstStyle/>
          <a:p>
            <a:pPr indent="-361950" lvl="0" marL="457200" rtl="0" algn="l">
              <a:lnSpc>
                <a:spcPct val="150000"/>
              </a:lnSpc>
              <a:spcBef>
                <a:spcPts val="0"/>
              </a:spcBef>
              <a:spcAft>
                <a:spcPts val="0"/>
              </a:spcAft>
              <a:buClr>
                <a:srgbClr val="000000"/>
              </a:buClr>
              <a:buSzPts val="2100"/>
              <a:buAutoNum type="alphaLcParenR"/>
            </a:pPr>
            <a:r>
              <a:rPr lang="en" sz="2100">
                <a:solidFill>
                  <a:srgbClr val="000000"/>
                </a:solidFill>
              </a:rPr>
              <a:t>49/49 conversation</a:t>
            </a:r>
            <a:endParaRPr sz="2100">
              <a:solidFill>
                <a:srgbClr val="000000"/>
              </a:solidFill>
            </a:endParaRPr>
          </a:p>
          <a:p>
            <a:pPr indent="-361950" lvl="0" marL="457200" rtl="0" algn="l">
              <a:lnSpc>
                <a:spcPct val="150000"/>
              </a:lnSpc>
              <a:spcBef>
                <a:spcPts val="0"/>
              </a:spcBef>
              <a:spcAft>
                <a:spcPts val="0"/>
              </a:spcAft>
              <a:buClr>
                <a:srgbClr val="000000"/>
              </a:buClr>
              <a:buSzPts val="2100"/>
              <a:buAutoNum type="alphaLcParenR"/>
            </a:pPr>
            <a:r>
              <a:rPr lang="en" sz="2100">
                <a:solidFill>
                  <a:srgbClr val="FF0000"/>
                </a:solidFill>
              </a:rPr>
              <a:t>Intellectual humility</a:t>
            </a:r>
            <a:endParaRPr sz="2100">
              <a:solidFill>
                <a:srgbClr val="FF0000"/>
              </a:solidFill>
            </a:endParaRPr>
          </a:p>
          <a:p>
            <a:pPr indent="-361950" lvl="0" marL="457200" rtl="0" algn="l">
              <a:lnSpc>
                <a:spcPct val="150000"/>
              </a:lnSpc>
              <a:spcBef>
                <a:spcPts val="0"/>
              </a:spcBef>
              <a:spcAft>
                <a:spcPts val="0"/>
              </a:spcAft>
              <a:buClr>
                <a:srgbClr val="000000"/>
              </a:buClr>
              <a:buSzPts val="2100"/>
              <a:buAutoNum type="alphaLcParenR"/>
            </a:pPr>
            <a:r>
              <a:rPr lang="en" sz="2100">
                <a:solidFill>
                  <a:srgbClr val="000000"/>
                </a:solidFill>
              </a:rPr>
              <a:t>Intellectual curiosity</a:t>
            </a:r>
            <a:endParaRPr sz="2100">
              <a:solidFill>
                <a:srgbClr val="000000"/>
              </a:solidFill>
            </a:endParaRPr>
          </a:p>
          <a:p>
            <a:pPr indent="-361950" lvl="0" marL="457200" rtl="0" algn="l">
              <a:lnSpc>
                <a:spcPct val="150000"/>
              </a:lnSpc>
              <a:spcBef>
                <a:spcPts val="0"/>
              </a:spcBef>
              <a:spcAft>
                <a:spcPts val="0"/>
              </a:spcAft>
              <a:buClr>
                <a:srgbClr val="000000"/>
              </a:buClr>
              <a:buSzPts val="2100"/>
              <a:buAutoNum type="alphaLcParenR"/>
            </a:pPr>
            <a:r>
              <a:rPr i="1" lang="en" sz="2100">
                <a:solidFill>
                  <a:srgbClr val="FF0000"/>
                </a:solidFill>
              </a:rPr>
              <a:t>Mahloket le-shem shamayim</a:t>
            </a:r>
            <a:endParaRPr i="1" sz="2100">
              <a:solidFill>
                <a:srgbClr val="FF0000"/>
              </a:solidFill>
            </a:endParaRPr>
          </a:p>
          <a:p>
            <a:pPr indent="-361950" lvl="0" marL="457200" rtl="0" algn="l">
              <a:lnSpc>
                <a:spcPct val="150000"/>
              </a:lnSpc>
              <a:spcBef>
                <a:spcPts val="0"/>
              </a:spcBef>
              <a:spcAft>
                <a:spcPts val="0"/>
              </a:spcAft>
              <a:buClr>
                <a:srgbClr val="000000"/>
              </a:buClr>
              <a:buSzPts val="2100"/>
              <a:buAutoNum type="alphaLcParenR"/>
            </a:pPr>
            <a:r>
              <a:rPr i="1" lang="en" sz="2100">
                <a:solidFill>
                  <a:srgbClr val="000000"/>
                </a:solidFill>
              </a:rPr>
              <a:t>Mahloket lo le-shem shamayim</a:t>
            </a:r>
            <a:endParaRPr i="1" sz="2100">
              <a:solidFill>
                <a:srgbClr val="000000"/>
              </a:solidFill>
            </a:endParaRPr>
          </a:p>
          <a:p>
            <a:pPr indent="-361950" lvl="0" marL="457200" rtl="0" algn="l">
              <a:lnSpc>
                <a:spcPct val="150000"/>
              </a:lnSpc>
              <a:spcBef>
                <a:spcPts val="0"/>
              </a:spcBef>
              <a:spcAft>
                <a:spcPts val="0"/>
              </a:spcAft>
              <a:buClr>
                <a:srgbClr val="000000"/>
              </a:buClr>
              <a:buSzPts val="2100"/>
              <a:buAutoNum type="alphaLcParenR"/>
            </a:pPr>
            <a:r>
              <a:rPr lang="en" sz="2100">
                <a:solidFill>
                  <a:srgbClr val="FF0000"/>
                </a:solidFill>
              </a:rPr>
              <a:t>Elephant/rider</a:t>
            </a:r>
            <a:endParaRPr sz="2100">
              <a:solidFill>
                <a:srgbClr val="FF0000"/>
              </a:solidFill>
            </a:endParaRPr>
          </a:p>
          <a:p>
            <a:pPr indent="-361950" lvl="0" marL="457200" rtl="0" algn="l">
              <a:lnSpc>
                <a:spcPct val="150000"/>
              </a:lnSpc>
              <a:spcBef>
                <a:spcPts val="0"/>
              </a:spcBef>
              <a:spcAft>
                <a:spcPts val="0"/>
              </a:spcAft>
              <a:buClr>
                <a:srgbClr val="000000"/>
              </a:buClr>
              <a:buSzPts val="2100"/>
              <a:buAutoNum type="alphaLcParenR"/>
            </a:pPr>
            <a:r>
              <a:rPr lang="en" sz="2100">
                <a:solidFill>
                  <a:srgbClr val="000000"/>
                </a:solidFill>
              </a:rPr>
              <a:t>Moral foundations</a:t>
            </a:r>
            <a:endParaRPr sz="2100">
              <a:solidFill>
                <a:srgbClr val="000000"/>
              </a:solidFill>
            </a:endParaRPr>
          </a:p>
        </p:txBody>
      </p:sp>
      <p:pic>
        <p:nvPicPr>
          <p:cNvPr id="57" name="Google Shape;57;p13"/>
          <p:cNvPicPr preferRelativeResize="0"/>
          <p:nvPr/>
        </p:nvPicPr>
        <p:blipFill>
          <a:blip r:embed="rId3">
            <a:alphaModFix/>
          </a:blip>
          <a:stretch>
            <a:fillRect/>
          </a:stretch>
        </p:blipFill>
        <p:spPr>
          <a:xfrm>
            <a:off x="7295766" y="0"/>
            <a:ext cx="1843318" cy="51435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a:off x="409100" y="655900"/>
            <a:ext cx="2628900" cy="3200400"/>
          </a:xfrm>
          <a:prstGeom prst="rect">
            <a:avLst/>
          </a:prstGeom>
          <a:noFill/>
          <a:ln>
            <a:noFill/>
          </a:ln>
        </p:spPr>
      </p:pic>
      <p:pic>
        <p:nvPicPr>
          <p:cNvPr id="117" name="Google Shape;117;p22"/>
          <p:cNvPicPr preferRelativeResize="0"/>
          <p:nvPr/>
        </p:nvPicPr>
        <p:blipFill>
          <a:blip r:embed="rId4">
            <a:alphaModFix/>
          </a:blip>
          <a:stretch>
            <a:fillRect/>
          </a:stretch>
        </p:blipFill>
        <p:spPr>
          <a:xfrm>
            <a:off x="3160775" y="409075"/>
            <a:ext cx="4480675" cy="4488650"/>
          </a:xfrm>
          <a:prstGeom prst="rect">
            <a:avLst/>
          </a:prstGeom>
          <a:noFill/>
          <a:ln>
            <a:noFill/>
          </a:ln>
        </p:spPr>
      </p:pic>
      <p:sp>
        <p:nvSpPr>
          <p:cNvPr id="118" name="Google Shape;118;p22"/>
          <p:cNvSpPr txBox="1"/>
          <p:nvPr/>
        </p:nvSpPr>
        <p:spPr>
          <a:xfrm>
            <a:off x="672200" y="4008825"/>
            <a:ext cx="2102700" cy="6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Jonathan Haidt</a:t>
            </a:r>
            <a:br>
              <a:rPr lang="en"/>
            </a:br>
            <a:r>
              <a:rPr i="1" lang="en"/>
              <a:t>Social Psychologist</a:t>
            </a:r>
            <a:endParaRPr i="1"/>
          </a:p>
        </p:txBody>
      </p:sp>
      <p:pic>
        <p:nvPicPr>
          <p:cNvPr id="119" name="Google Shape;119;p22"/>
          <p:cNvPicPr preferRelativeResize="0"/>
          <p:nvPr/>
        </p:nvPicPr>
        <p:blipFill>
          <a:blip r:embed="rId5">
            <a:alphaModFix/>
          </a:blip>
          <a:stretch>
            <a:fillRect/>
          </a:stretch>
        </p:blipFill>
        <p:spPr>
          <a:xfrm>
            <a:off x="7427225" y="0"/>
            <a:ext cx="1716774" cy="5143502"/>
          </a:xfrm>
          <a:prstGeom prst="rect">
            <a:avLst/>
          </a:prstGeom>
          <a:noFill/>
          <a:ln>
            <a:noFill/>
          </a:ln>
        </p:spPr>
      </p:pic>
      <p:pic>
        <p:nvPicPr>
          <p:cNvPr id="120" name="Google Shape;120;p22"/>
          <p:cNvPicPr preferRelativeResize="0"/>
          <p:nvPr/>
        </p:nvPicPr>
        <p:blipFill>
          <a:blip r:embed="rId6">
            <a:alphaModFix/>
          </a:blip>
          <a:stretch>
            <a:fillRect/>
          </a:stretch>
        </p:blipFill>
        <p:spPr>
          <a:xfrm>
            <a:off x="7295766" y="0"/>
            <a:ext cx="1843318" cy="51435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1435800" y="43800"/>
            <a:ext cx="6448791" cy="4838701"/>
          </a:xfrm>
          <a:prstGeom prst="rect">
            <a:avLst/>
          </a:prstGeom>
          <a:noFill/>
          <a:ln>
            <a:noFill/>
          </a:ln>
        </p:spPr>
      </p:pic>
      <p:pic>
        <p:nvPicPr>
          <p:cNvPr id="126" name="Google Shape;126;p23"/>
          <p:cNvPicPr preferRelativeResize="0"/>
          <p:nvPr/>
        </p:nvPicPr>
        <p:blipFill>
          <a:blip r:embed="rId4">
            <a:alphaModFix/>
          </a:blip>
          <a:stretch>
            <a:fillRect/>
          </a:stretch>
        </p:blipFill>
        <p:spPr>
          <a:xfrm>
            <a:off x="87559" y="0"/>
            <a:ext cx="8109333" cy="5143500"/>
          </a:xfrm>
          <a:prstGeom prst="rect">
            <a:avLst/>
          </a:prstGeom>
          <a:noFill/>
          <a:ln>
            <a:noFill/>
          </a:ln>
        </p:spPr>
      </p:pic>
      <p:pic>
        <p:nvPicPr>
          <p:cNvPr id="127" name="Google Shape;127;p23"/>
          <p:cNvPicPr preferRelativeResize="0"/>
          <p:nvPr/>
        </p:nvPicPr>
        <p:blipFill>
          <a:blip r:embed="rId5">
            <a:alphaModFix/>
          </a:blip>
          <a:stretch>
            <a:fillRect/>
          </a:stretch>
        </p:blipFill>
        <p:spPr>
          <a:xfrm>
            <a:off x="7631575" y="0"/>
            <a:ext cx="1512425" cy="5143502"/>
          </a:xfrm>
          <a:prstGeom prst="rect">
            <a:avLst/>
          </a:prstGeom>
          <a:noFill/>
          <a:ln>
            <a:noFill/>
          </a:ln>
        </p:spPr>
      </p:pic>
      <p:pic>
        <p:nvPicPr>
          <p:cNvPr id="128" name="Google Shape;128;p23"/>
          <p:cNvPicPr preferRelativeResize="0"/>
          <p:nvPr/>
        </p:nvPicPr>
        <p:blipFill>
          <a:blip r:embed="rId6">
            <a:alphaModFix/>
          </a:blip>
          <a:stretch>
            <a:fillRect/>
          </a:stretch>
        </p:blipFill>
        <p:spPr>
          <a:xfrm>
            <a:off x="7295766" y="0"/>
            <a:ext cx="1843318" cy="51435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a:blip r:embed="rId3">
            <a:alphaModFix/>
          </a:blip>
          <a:stretch>
            <a:fillRect/>
          </a:stretch>
        </p:blipFill>
        <p:spPr>
          <a:xfrm>
            <a:off x="1372475" y="852325"/>
            <a:ext cx="6229451" cy="4152950"/>
          </a:xfrm>
          <a:prstGeom prst="rect">
            <a:avLst/>
          </a:prstGeom>
          <a:noFill/>
          <a:ln>
            <a:noFill/>
          </a:ln>
        </p:spPr>
      </p:pic>
      <p:sp>
        <p:nvSpPr>
          <p:cNvPr id="134" name="Google Shape;134;p24"/>
          <p:cNvSpPr txBox="1"/>
          <p:nvPr>
            <p:ph type="title"/>
          </p:nvPr>
        </p:nvSpPr>
        <p:spPr>
          <a:xfrm>
            <a:off x="138450" y="296825"/>
            <a:ext cx="8693700" cy="55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As quickly as possible, please read out loud the words below (from left to right). </a:t>
            </a: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197700" y="1195200"/>
            <a:ext cx="7187100" cy="302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300"/>
          </a:p>
          <a:p>
            <a:pPr indent="0" lvl="0" marL="0" rtl="0" algn="l">
              <a:spcBef>
                <a:spcPts val="0"/>
              </a:spcBef>
              <a:spcAft>
                <a:spcPts val="0"/>
              </a:spcAft>
              <a:buNone/>
            </a:pPr>
            <a:r>
              <a:rPr lang="en" sz="2300"/>
              <a:t>This time, a</a:t>
            </a:r>
            <a:r>
              <a:rPr lang="en" sz="2300"/>
              <a:t>s quickly as possible, please say out loud the COLORS that you see. </a:t>
            </a:r>
            <a:endParaRPr sz="2300"/>
          </a:p>
          <a:p>
            <a:pPr indent="0" lvl="0" marL="0" rtl="0" algn="l">
              <a:spcBef>
                <a:spcPts val="0"/>
              </a:spcBef>
              <a:spcAft>
                <a:spcPts val="0"/>
              </a:spcAft>
              <a:buNone/>
            </a:pPr>
            <a:r>
              <a:t/>
            </a:r>
            <a:endParaRPr sz="2300"/>
          </a:p>
          <a:p>
            <a:pPr indent="0" lvl="0" marL="0" rtl="0" algn="l">
              <a:spcBef>
                <a:spcPts val="0"/>
              </a:spcBef>
              <a:spcAft>
                <a:spcPts val="0"/>
              </a:spcAft>
              <a:buNone/>
            </a:pPr>
            <a:r>
              <a:rPr lang="en" sz="2300"/>
              <a:t>Do NOT say the word that is written. </a:t>
            </a:r>
            <a:endParaRPr sz="2300"/>
          </a:p>
          <a:p>
            <a:pPr indent="0" lvl="0" marL="0" rtl="0" algn="l">
              <a:spcBef>
                <a:spcPts val="0"/>
              </a:spcBef>
              <a:spcAft>
                <a:spcPts val="0"/>
              </a:spcAft>
              <a:buNone/>
            </a:pPr>
            <a:r>
              <a:t/>
            </a:r>
            <a:endParaRPr sz="2300"/>
          </a:p>
          <a:p>
            <a:pPr indent="0" lvl="0" marL="0" rtl="0" algn="l">
              <a:spcBef>
                <a:spcPts val="0"/>
              </a:spcBef>
              <a:spcAft>
                <a:spcPts val="0"/>
              </a:spcAft>
              <a:buNone/>
            </a:pPr>
            <a:r>
              <a:rPr lang="en" sz="2300"/>
              <a:t>Instead, say the COLOR that you see (from left to right).</a:t>
            </a:r>
            <a:endParaRPr sz="2300"/>
          </a:p>
        </p:txBody>
      </p:sp>
      <p:pic>
        <p:nvPicPr>
          <p:cNvPr id="140" name="Google Shape;140;p25"/>
          <p:cNvPicPr preferRelativeResize="0"/>
          <p:nvPr/>
        </p:nvPicPr>
        <p:blipFill>
          <a:blip r:embed="rId3">
            <a:alphaModFix/>
          </a:blip>
          <a:stretch>
            <a:fillRect/>
          </a:stretch>
        </p:blipFill>
        <p:spPr>
          <a:xfrm>
            <a:off x="7427225" y="0"/>
            <a:ext cx="1716774" cy="5143502"/>
          </a:xfrm>
          <a:prstGeom prst="rect">
            <a:avLst/>
          </a:prstGeom>
          <a:noFill/>
          <a:ln>
            <a:noFill/>
          </a:ln>
        </p:spPr>
      </p:pic>
      <p:sp>
        <p:nvSpPr>
          <p:cNvPr id="141" name="Google Shape;141;p25"/>
          <p:cNvSpPr txBox="1"/>
          <p:nvPr/>
        </p:nvSpPr>
        <p:spPr>
          <a:xfrm>
            <a:off x="543200" y="563375"/>
            <a:ext cx="5933400" cy="63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t>INSTRUCTIONS FOR ROUND #2:</a:t>
            </a:r>
            <a:endParaRPr b="1" sz="3900"/>
          </a:p>
        </p:txBody>
      </p:sp>
      <p:pic>
        <p:nvPicPr>
          <p:cNvPr id="142" name="Google Shape;142;p25"/>
          <p:cNvPicPr preferRelativeResize="0"/>
          <p:nvPr/>
        </p:nvPicPr>
        <p:blipFill>
          <a:blip r:embed="rId4">
            <a:alphaModFix/>
          </a:blip>
          <a:stretch>
            <a:fillRect/>
          </a:stretch>
        </p:blipFill>
        <p:spPr>
          <a:xfrm>
            <a:off x="7295766" y="0"/>
            <a:ext cx="1843318" cy="51435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6"/>
          <p:cNvPicPr preferRelativeResize="0"/>
          <p:nvPr/>
        </p:nvPicPr>
        <p:blipFill>
          <a:blip r:embed="rId3">
            <a:alphaModFix/>
          </a:blip>
          <a:stretch>
            <a:fillRect/>
          </a:stretch>
        </p:blipFill>
        <p:spPr>
          <a:xfrm>
            <a:off x="1066425" y="314275"/>
            <a:ext cx="6772451" cy="4514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7"/>
          <p:cNvPicPr preferRelativeResize="0"/>
          <p:nvPr/>
        </p:nvPicPr>
        <p:blipFill>
          <a:blip r:embed="rId3">
            <a:alphaModFix/>
          </a:blip>
          <a:stretch>
            <a:fillRect/>
          </a:stretch>
        </p:blipFill>
        <p:spPr>
          <a:xfrm>
            <a:off x="7427225" y="0"/>
            <a:ext cx="1716774" cy="5143502"/>
          </a:xfrm>
          <a:prstGeom prst="rect">
            <a:avLst/>
          </a:prstGeom>
          <a:noFill/>
          <a:ln>
            <a:noFill/>
          </a:ln>
        </p:spPr>
      </p:pic>
      <p:pic>
        <p:nvPicPr>
          <p:cNvPr id="153" name="Google Shape;153;p27"/>
          <p:cNvPicPr preferRelativeResize="0"/>
          <p:nvPr/>
        </p:nvPicPr>
        <p:blipFill>
          <a:blip r:embed="rId4">
            <a:alphaModFix/>
          </a:blip>
          <a:stretch>
            <a:fillRect/>
          </a:stretch>
        </p:blipFill>
        <p:spPr>
          <a:xfrm>
            <a:off x="304800" y="191900"/>
            <a:ext cx="7122426" cy="4455109"/>
          </a:xfrm>
          <a:prstGeom prst="rect">
            <a:avLst/>
          </a:prstGeom>
          <a:noFill/>
          <a:ln>
            <a:noFill/>
          </a:ln>
        </p:spPr>
      </p:pic>
      <p:pic>
        <p:nvPicPr>
          <p:cNvPr id="154" name="Google Shape;154;p27"/>
          <p:cNvPicPr preferRelativeResize="0"/>
          <p:nvPr/>
        </p:nvPicPr>
        <p:blipFill>
          <a:blip r:embed="rId5">
            <a:alphaModFix/>
          </a:blip>
          <a:stretch>
            <a:fillRect/>
          </a:stretch>
        </p:blipFill>
        <p:spPr>
          <a:xfrm>
            <a:off x="7295766" y="0"/>
            <a:ext cx="1843318" cy="51435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8"/>
          <p:cNvPicPr preferRelativeResize="0"/>
          <p:nvPr/>
        </p:nvPicPr>
        <p:blipFill>
          <a:blip r:embed="rId3">
            <a:alphaModFix/>
          </a:blip>
          <a:stretch>
            <a:fillRect/>
          </a:stretch>
        </p:blipFill>
        <p:spPr>
          <a:xfrm>
            <a:off x="7427225" y="0"/>
            <a:ext cx="1716774" cy="5143502"/>
          </a:xfrm>
          <a:prstGeom prst="rect">
            <a:avLst/>
          </a:prstGeom>
          <a:noFill/>
          <a:ln>
            <a:noFill/>
          </a:ln>
        </p:spPr>
      </p:pic>
      <p:pic>
        <p:nvPicPr>
          <p:cNvPr id="160" name="Google Shape;160;p28"/>
          <p:cNvPicPr preferRelativeResize="0"/>
          <p:nvPr/>
        </p:nvPicPr>
        <p:blipFill>
          <a:blip r:embed="rId4">
            <a:alphaModFix/>
          </a:blip>
          <a:stretch>
            <a:fillRect/>
          </a:stretch>
        </p:blipFill>
        <p:spPr>
          <a:xfrm>
            <a:off x="7295766" y="0"/>
            <a:ext cx="1843318" cy="5143502"/>
          </a:xfrm>
          <a:prstGeom prst="rect">
            <a:avLst/>
          </a:prstGeom>
          <a:noFill/>
          <a:ln>
            <a:noFill/>
          </a:ln>
        </p:spPr>
      </p:pic>
      <p:pic>
        <p:nvPicPr>
          <p:cNvPr id="161" name="Google Shape;161;p28"/>
          <p:cNvPicPr preferRelativeResize="0"/>
          <p:nvPr/>
        </p:nvPicPr>
        <p:blipFill>
          <a:blip r:embed="rId5">
            <a:alphaModFix/>
          </a:blip>
          <a:stretch>
            <a:fillRect/>
          </a:stretch>
        </p:blipFill>
        <p:spPr>
          <a:xfrm>
            <a:off x="204001" y="566125"/>
            <a:ext cx="7223212" cy="41826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29"/>
          <p:cNvPicPr preferRelativeResize="0"/>
          <p:nvPr/>
        </p:nvPicPr>
        <p:blipFill>
          <a:blip r:embed="rId3">
            <a:alphaModFix/>
          </a:blip>
          <a:stretch>
            <a:fillRect/>
          </a:stretch>
        </p:blipFill>
        <p:spPr>
          <a:xfrm>
            <a:off x="7427225" y="0"/>
            <a:ext cx="1716774" cy="5143502"/>
          </a:xfrm>
          <a:prstGeom prst="rect">
            <a:avLst/>
          </a:prstGeom>
          <a:noFill/>
          <a:ln>
            <a:noFill/>
          </a:ln>
        </p:spPr>
      </p:pic>
      <p:pic>
        <p:nvPicPr>
          <p:cNvPr id="167" name="Google Shape;167;p29"/>
          <p:cNvPicPr preferRelativeResize="0"/>
          <p:nvPr/>
        </p:nvPicPr>
        <p:blipFill>
          <a:blip r:embed="rId4">
            <a:alphaModFix/>
          </a:blip>
          <a:stretch>
            <a:fillRect/>
          </a:stretch>
        </p:blipFill>
        <p:spPr>
          <a:xfrm>
            <a:off x="4572000" y="639725"/>
            <a:ext cx="3072951" cy="3650100"/>
          </a:xfrm>
          <a:prstGeom prst="rect">
            <a:avLst/>
          </a:prstGeom>
          <a:noFill/>
          <a:ln>
            <a:noFill/>
          </a:ln>
        </p:spPr>
      </p:pic>
      <p:sp>
        <p:nvSpPr>
          <p:cNvPr id="168" name="Google Shape;168;p29"/>
          <p:cNvSpPr txBox="1"/>
          <p:nvPr>
            <p:ph type="title"/>
          </p:nvPr>
        </p:nvSpPr>
        <p:spPr>
          <a:xfrm>
            <a:off x="255800" y="400300"/>
            <a:ext cx="4674000" cy="130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prioritize the moral foundations?</a:t>
            </a:r>
            <a:endParaRPr/>
          </a:p>
        </p:txBody>
      </p:sp>
      <p:pic>
        <p:nvPicPr>
          <p:cNvPr id="169" name="Google Shape;169;p29"/>
          <p:cNvPicPr preferRelativeResize="0"/>
          <p:nvPr/>
        </p:nvPicPr>
        <p:blipFill>
          <a:blip r:embed="rId5">
            <a:alphaModFix/>
          </a:blip>
          <a:stretch>
            <a:fillRect/>
          </a:stretch>
        </p:blipFill>
        <p:spPr>
          <a:xfrm>
            <a:off x="7555902" y="0"/>
            <a:ext cx="1583175" cy="5143502"/>
          </a:xfrm>
          <a:prstGeom prst="rect">
            <a:avLst/>
          </a:prstGeom>
          <a:noFill/>
          <a:ln>
            <a:noFill/>
          </a:ln>
        </p:spPr>
      </p:pic>
      <p:pic>
        <p:nvPicPr>
          <p:cNvPr id="170" name="Google Shape;170;p29"/>
          <p:cNvPicPr preferRelativeResize="0"/>
          <p:nvPr/>
        </p:nvPicPr>
        <p:blipFill>
          <a:blip r:embed="rId6">
            <a:alphaModFix/>
          </a:blip>
          <a:stretch>
            <a:fillRect/>
          </a:stretch>
        </p:blipFill>
        <p:spPr>
          <a:xfrm>
            <a:off x="159276" y="2321625"/>
            <a:ext cx="4469024" cy="25877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p:nvPr/>
        </p:nvSpPr>
        <p:spPr>
          <a:xfrm>
            <a:off x="120675" y="1881325"/>
            <a:ext cx="3267900" cy="1747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6" name="Google Shape;176;p30"/>
          <p:cNvPicPr preferRelativeResize="0"/>
          <p:nvPr/>
        </p:nvPicPr>
        <p:blipFill>
          <a:blip r:embed="rId3">
            <a:alphaModFix/>
          </a:blip>
          <a:stretch>
            <a:fillRect/>
          </a:stretch>
        </p:blipFill>
        <p:spPr>
          <a:xfrm>
            <a:off x="7427225" y="0"/>
            <a:ext cx="1716774" cy="5143502"/>
          </a:xfrm>
          <a:prstGeom prst="rect">
            <a:avLst/>
          </a:prstGeom>
          <a:noFill/>
          <a:ln>
            <a:noFill/>
          </a:ln>
        </p:spPr>
      </p:pic>
      <p:sp>
        <p:nvSpPr>
          <p:cNvPr id="177" name="Google Shape;177;p30"/>
          <p:cNvSpPr txBox="1"/>
          <p:nvPr>
            <p:ph type="title"/>
          </p:nvPr>
        </p:nvSpPr>
        <p:spPr>
          <a:xfrm>
            <a:off x="311700" y="445025"/>
            <a:ext cx="6915000" cy="11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t>If Donna’s state was considering revising its welfare policies, which view would Donna be more likely to take?</a:t>
            </a:r>
            <a:endParaRPr sz="21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None/>
            </a:pPr>
            <a:r>
              <a:t/>
            </a:r>
            <a:endParaRPr sz="1200"/>
          </a:p>
        </p:txBody>
      </p:sp>
      <p:sp>
        <p:nvSpPr>
          <p:cNvPr id="178" name="Google Shape;178;p30"/>
          <p:cNvSpPr txBox="1"/>
          <p:nvPr>
            <p:ph idx="1" type="body"/>
          </p:nvPr>
        </p:nvSpPr>
        <p:spPr>
          <a:xfrm>
            <a:off x="248725" y="1836900"/>
            <a:ext cx="2798400" cy="3097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1600">
              <a:solidFill>
                <a:srgbClr val="FF0000"/>
              </a:solidFill>
            </a:endParaRPr>
          </a:p>
          <a:p>
            <a:pPr indent="0" lvl="0" marL="0" rtl="0" algn="ctr">
              <a:lnSpc>
                <a:spcPct val="100000"/>
              </a:lnSpc>
              <a:spcBef>
                <a:spcPts val="0"/>
              </a:spcBef>
              <a:spcAft>
                <a:spcPts val="0"/>
              </a:spcAft>
              <a:buNone/>
            </a:pPr>
            <a:r>
              <a:rPr lang="en" sz="1600">
                <a:solidFill>
                  <a:srgbClr val="FF0000"/>
                </a:solidFill>
              </a:rPr>
              <a:t>OPTION A</a:t>
            </a:r>
            <a:endParaRPr sz="1600">
              <a:solidFill>
                <a:srgbClr val="FF0000"/>
              </a:solidFill>
            </a:endParaRPr>
          </a:p>
          <a:p>
            <a:pPr indent="0" lvl="0" marL="0" rtl="0" algn="l">
              <a:lnSpc>
                <a:spcPct val="100000"/>
              </a:lnSpc>
              <a:spcBef>
                <a:spcPts val="0"/>
              </a:spcBef>
              <a:spcAft>
                <a:spcPts val="0"/>
              </a:spcAft>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000">
                <a:solidFill>
                  <a:schemeClr val="dk1"/>
                </a:solidFill>
              </a:rPr>
              <a:t>We should be more generous, especially to people raising children.</a:t>
            </a:r>
            <a:endParaRPr sz="2200"/>
          </a:p>
        </p:txBody>
      </p:sp>
      <p:sp>
        <p:nvSpPr>
          <p:cNvPr id="179" name="Google Shape;179;p30"/>
          <p:cNvSpPr/>
          <p:nvPr/>
        </p:nvSpPr>
        <p:spPr>
          <a:xfrm>
            <a:off x="3779800" y="1881325"/>
            <a:ext cx="3379200" cy="1747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0"/>
          <p:cNvSpPr txBox="1"/>
          <p:nvPr>
            <p:ph idx="2" type="body"/>
          </p:nvPr>
        </p:nvSpPr>
        <p:spPr>
          <a:xfrm>
            <a:off x="3789550" y="2079375"/>
            <a:ext cx="3359700" cy="163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FF0000"/>
                </a:solidFill>
              </a:rPr>
              <a:t>OPTION B</a:t>
            </a:r>
            <a:endParaRPr sz="12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2000">
                <a:solidFill>
                  <a:schemeClr val="dk1"/>
                </a:solidFill>
              </a:rPr>
              <a:t>We should be more vigilant about cheaters who are “milking” the system.</a:t>
            </a:r>
            <a:endParaRPr sz="2200"/>
          </a:p>
        </p:txBody>
      </p:sp>
      <p:pic>
        <p:nvPicPr>
          <p:cNvPr id="181" name="Google Shape;181;p30"/>
          <p:cNvPicPr preferRelativeResize="0"/>
          <p:nvPr/>
        </p:nvPicPr>
        <p:blipFill>
          <a:blip r:embed="rId4">
            <a:alphaModFix/>
          </a:blip>
          <a:stretch>
            <a:fillRect/>
          </a:stretch>
        </p:blipFill>
        <p:spPr>
          <a:xfrm>
            <a:off x="7295766" y="0"/>
            <a:ext cx="1843318" cy="51435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p:nvPr/>
        </p:nvSpPr>
        <p:spPr>
          <a:xfrm>
            <a:off x="617725" y="2125225"/>
            <a:ext cx="2556000" cy="1295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7" name="Google Shape;187;p31"/>
          <p:cNvPicPr preferRelativeResize="0"/>
          <p:nvPr/>
        </p:nvPicPr>
        <p:blipFill>
          <a:blip r:embed="rId3">
            <a:alphaModFix/>
          </a:blip>
          <a:stretch>
            <a:fillRect/>
          </a:stretch>
        </p:blipFill>
        <p:spPr>
          <a:xfrm>
            <a:off x="7427225" y="0"/>
            <a:ext cx="1716774" cy="5143502"/>
          </a:xfrm>
          <a:prstGeom prst="rect">
            <a:avLst/>
          </a:prstGeom>
          <a:noFill/>
          <a:ln>
            <a:noFill/>
          </a:ln>
        </p:spPr>
      </p:pic>
      <p:sp>
        <p:nvSpPr>
          <p:cNvPr id="188" name="Google Shape;188;p31"/>
          <p:cNvSpPr txBox="1"/>
          <p:nvPr>
            <p:ph type="title"/>
          </p:nvPr>
        </p:nvSpPr>
        <p:spPr>
          <a:xfrm>
            <a:off x="311700" y="445025"/>
            <a:ext cx="6915000" cy="11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Does Craig believe that it is appropriate to kneel during the US national anthem as a protest against racial inequality in America?</a:t>
            </a:r>
            <a:endParaRPr sz="21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189" name="Google Shape;189;p31"/>
          <p:cNvSpPr txBox="1"/>
          <p:nvPr>
            <p:ph idx="1" type="body"/>
          </p:nvPr>
        </p:nvSpPr>
        <p:spPr>
          <a:xfrm>
            <a:off x="617725" y="1856650"/>
            <a:ext cx="2798400" cy="1717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1900">
              <a:solidFill>
                <a:srgbClr val="FF0000"/>
              </a:solidFill>
            </a:endParaRPr>
          </a:p>
          <a:p>
            <a:pPr indent="0" lvl="0" marL="0" rtl="0" algn="ctr">
              <a:lnSpc>
                <a:spcPct val="100000"/>
              </a:lnSpc>
              <a:spcBef>
                <a:spcPts val="0"/>
              </a:spcBef>
              <a:spcAft>
                <a:spcPts val="0"/>
              </a:spcAft>
              <a:buNone/>
            </a:pPr>
            <a:r>
              <a:rPr lang="en" sz="1900">
                <a:solidFill>
                  <a:srgbClr val="FF0000"/>
                </a:solidFill>
              </a:rPr>
              <a:t>OPTION A</a:t>
            </a:r>
            <a:endParaRPr sz="1900">
              <a:solidFill>
                <a:srgbClr val="FF0000"/>
              </a:solidFill>
            </a:endParaRPr>
          </a:p>
          <a:p>
            <a:pPr indent="0" lvl="0" marL="0" rtl="0" algn="ctr">
              <a:lnSpc>
                <a:spcPct val="100000"/>
              </a:lnSpc>
              <a:spcBef>
                <a:spcPts val="0"/>
              </a:spcBef>
              <a:spcAft>
                <a:spcPts val="0"/>
              </a:spcAft>
              <a:buNone/>
            </a:pPr>
            <a:r>
              <a:t/>
            </a:r>
            <a:endParaRPr sz="1200">
              <a:solidFill>
                <a:schemeClr val="dk1"/>
              </a:solidFill>
            </a:endParaRPr>
          </a:p>
          <a:p>
            <a:pPr indent="0" lvl="0" marL="0" rtl="0" algn="ctr">
              <a:lnSpc>
                <a:spcPct val="100000"/>
              </a:lnSpc>
              <a:spcBef>
                <a:spcPts val="0"/>
              </a:spcBef>
              <a:spcAft>
                <a:spcPts val="0"/>
              </a:spcAft>
              <a:buNone/>
            </a:pPr>
            <a:r>
              <a:rPr lang="en" sz="2600">
                <a:solidFill>
                  <a:schemeClr val="dk1"/>
                </a:solidFill>
              </a:rPr>
              <a:t>Yes</a:t>
            </a:r>
            <a:endParaRPr sz="2800"/>
          </a:p>
        </p:txBody>
      </p:sp>
      <p:sp>
        <p:nvSpPr>
          <p:cNvPr id="190" name="Google Shape;190;p31"/>
          <p:cNvSpPr/>
          <p:nvPr/>
        </p:nvSpPr>
        <p:spPr>
          <a:xfrm>
            <a:off x="4156200" y="2125225"/>
            <a:ext cx="2618400" cy="1295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1"/>
          <p:cNvSpPr txBox="1"/>
          <p:nvPr>
            <p:ph idx="2" type="body"/>
          </p:nvPr>
        </p:nvSpPr>
        <p:spPr>
          <a:xfrm>
            <a:off x="4046750" y="2233100"/>
            <a:ext cx="2618400" cy="163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900">
                <a:solidFill>
                  <a:srgbClr val="FF0000"/>
                </a:solidFill>
              </a:rPr>
              <a:t>OPTION B</a:t>
            </a:r>
            <a:endParaRPr sz="1500">
              <a:solidFill>
                <a:schemeClr val="dk1"/>
              </a:solidFill>
            </a:endParaRPr>
          </a:p>
          <a:p>
            <a:pPr indent="0" lvl="0" marL="0" rtl="0" algn="l">
              <a:lnSpc>
                <a:spcPct val="100000"/>
              </a:lnSpc>
              <a:spcBef>
                <a:spcPts val="0"/>
              </a:spcBef>
              <a:spcAft>
                <a:spcPts val="0"/>
              </a:spcAft>
              <a:buNone/>
            </a:pPr>
            <a:r>
              <a:t/>
            </a:r>
            <a:endParaRPr sz="1200">
              <a:solidFill>
                <a:schemeClr val="dk1"/>
              </a:solidFill>
            </a:endParaRPr>
          </a:p>
          <a:p>
            <a:pPr indent="0" lvl="0" marL="0" rtl="0" algn="ctr">
              <a:lnSpc>
                <a:spcPct val="100000"/>
              </a:lnSpc>
              <a:spcBef>
                <a:spcPts val="0"/>
              </a:spcBef>
              <a:spcAft>
                <a:spcPts val="0"/>
              </a:spcAft>
              <a:buNone/>
            </a:pPr>
            <a:r>
              <a:rPr lang="en" sz="2600">
                <a:solidFill>
                  <a:schemeClr val="dk1"/>
                </a:solidFill>
              </a:rPr>
              <a:t>No</a:t>
            </a:r>
            <a:endParaRPr sz="2800"/>
          </a:p>
        </p:txBody>
      </p:sp>
      <p:pic>
        <p:nvPicPr>
          <p:cNvPr id="192" name="Google Shape;192;p31"/>
          <p:cNvPicPr preferRelativeResize="0"/>
          <p:nvPr/>
        </p:nvPicPr>
        <p:blipFill>
          <a:blip r:embed="rId4">
            <a:alphaModFix/>
          </a:blip>
          <a:stretch>
            <a:fillRect/>
          </a:stretch>
        </p:blipFill>
        <p:spPr>
          <a:xfrm>
            <a:off x="7295766" y="0"/>
            <a:ext cx="1843318" cy="51435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152400" y="342500"/>
            <a:ext cx="8839199" cy="42536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32"/>
          <p:cNvPicPr preferRelativeResize="0"/>
          <p:nvPr/>
        </p:nvPicPr>
        <p:blipFill>
          <a:blip r:embed="rId3">
            <a:alphaModFix/>
          </a:blip>
          <a:stretch>
            <a:fillRect/>
          </a:stretch>
        </p:blipFill>
        <p:spPr>
          <a:xfrm>
            <a:off x="7427225" y="0"/>
            <a:ext cx="1716774" cy="5143502"/>
          </a:xfrm>
          <a:prstGeom prst="rect">
            <a:avLst/>
          </a:prstGeom>
          <a:noFill/>
          <a:ln>
            <a:noFill/>
          </a:ln>
        </p:spPr>
      </p:pic>
      <p:pic>
        <p:nvPicPr>
          <p:cNvPr descr="Kings and Spurs players all took a knee during the anthem. &#10;&#10;#NBA #nbarestart #2020nbarestart" id="198" name="Google Shape;198;p32" title="Gregg Popovich and Becky Hammon are the only two people on the court standing">
            <a:hlinkClick r:id="rId4"/>
          </p:cNvPr>
          <p:cNvPicPr preferRelativeResize="0"/>
          <p:nvPr/>
        </p:nvPicPr>
        <p:blipFill>
          <a:blip r:embed="rId5">
            <a:alphaModFix/>
          </a:blip>
          <a:stretch>
            <a:fillRect/>
          </a:stretch>
        </p:blipFill>
        <p:spPr>
          <a:xfrm>
            <a:off x="2185375" y="1240050"/>
            <a:ext cx="4572000" cy="3429000"/>
          </a:xfrm>
          <a:prstGeom prst="rect">
            <a:avLst/>
          </a:prstGeom>
          <a:noFill/>
          <a:ln>
            <a:noFill/>
          </a:ln>
        </p:spPr>
      </p:pic>
      <p:pic>
        <p:nvPicPr>
          <p:cNvPr id="199" name="Google Shape;199;p32"/>
          <p:cNvPicPr preferRelativeResize="0"/>
          <p:nvPr/>
        </p:nvPicPr>
        <p:blipFill>
          <a:blip r:embed="rId6">
            <a:alphaModFix/>
          </a:blip>
          <a:stretch>
            <a:fillRect/>
          </a:stretch>
        </p:blipFill>
        <p:spPr>
          <a:xfrm>
            <a:off x="7295766" y="0"/>
            <a:ext cx="1843318" cy="5143502"/>
          </a:xfrm>
          <a:prstGeom prst="rect">
            <a:avLst/>
          </a:prstGeom>
          <a:noFill/>
          <a:ln>
            <a:noFill/>
          </a:ln>
        </p:spPr>
      </p:pic>
      <p:pic>
        <p:nvPicPr>
          <p:cNvPr id="200" name="Google Shape;200;p32"/>
          <p:cNvPicPr preferRelativeResize="0"/>
          <p:nvPr/>
        </p:nvPicPr>
        <p:blipFill>
          <a:blip r:embed="rId7">
            <a:alphaModFix/>
          </a:blip>
          <a:stretch>
            <a:fillRect/>
          </a:stretch>
        </p:blipFill>
        <p:spPr>
          <a:xfrm>
            <a:off x="152400" y="152400"/>
            <a:ext cx="1724025" cy="1828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3"/>
          <p:cNvPicPr preferRelativeResize="0"/>
          <p:nvPr/>
        </p:nvPicPr>
        <p:blipFill>
          <a:blip r:embed="rId3">
            <a:alphaModFix/>
          </a:blip>
          <a:stretch>
            <a:fillRect/>
          </a:stretch>
        </p:blipFill>
        <p:spPr>
          <a:xfrm>
            <a:off x="2462650" y="632475"/>
            <a:ext cx="4218696" cy="4285475"/>
          </a:xfrm>
          <a:prstGeom prst="rect">
            <a:avLst/>
          </a:prstGeom>
          <a:noFill/>
          <a:ln>
            <a:noFill/>
          </a:ln>
        </p:spPr>
      </p:pic>
      <p:pic>
        <p:nvPicPr>
          <p:cNvPr id="206" name="Google Shape;206;p33"/>
          <p:cNvPicPr preferRelativeResize="0"/>
          <p:nvPr/>
        </p:nvPicPr>
        <p:blipFill>
          <a:blip r:embed="rId4">
            <a:alphaModFix/>
          </a:blip>
          <a:stretch>
            <a:fillRect/>
          </a:stretch>
        </p:blipFill>
        <p:spPr>
          <a:xfrm>
            <a:off x="7427225" y="0"/>
            <a:ext cx="1716774" cy="5143502"/>
          </a:xfrm>
          <a:prstGeom prst="rect">
            <a:avLst/>
          </a:prstGeom>
          <a:noFill/>
          <a:ln>
            <a:noFill/>
          </a:ln>
        </p:spPr>
      </p:pic>
      <p:sp>
        <p:nvSpPr>
          <p:cNvPr id="207" name="Google Shape;207;p33"/>
          <p:cNvSpPr txBox="1"/>
          <p:nvPr/>
        </p:nvSpPr>
        <p:spPr>
          <a:xfrm>
            <a:off x="207550" y="632475"/>
            <a:ext cx="2255100" cy="13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5 CORE </a:t>
            </a:r>
            <a:endParaRPr sz="1600"/>
          </a:p>
          <a:p>
            <a:pPr indent="0" lvl="0" marL="0" rtl="0" algn="l">
              <a:spcBef>
                <a:spcPts val="0"/>
              </a:spcBef>
              <a:spcAft>
                <a:spcPts val="0"/>
              </a:spcAft>
              <a:buNone/>
            </a:pPr>
            <a:r>
              <a:rPr lang="en" sz="1600"/>
              <a:t>SOCIAL EMOTIONAL </a:t>
            </a:r>
            <a:r>
              <a:rPr lang="en" sz="1600"/>
              <a:t>COMPETENCIES</a:t>
            </a:r>
            <a:endParaRPr sz="1600"/>
          </a:p>
          <a:p>
            <a:pPr indent="0" lvl="0" marL="0" rtl="0" algn="l">
              <a:spcBef>
                <a:spcPts val="0"/>
              </a:spcBef>
              <a:spcAft>
                <a:spcPts val="0"/>
              </a:spcAft>
              <a:buNone/>
            </a:pPr>
            <a:r>
              <a:t/>
            </a:r>
            <a:endParaRPr/>
          </a:p>
          <a:p>
            <a:pPr indent="0" lvl="0" marL="0" rtl="0" algn="l">
              <a:spcBef>
                <a:spcPts val="0"/>
              </a:spcBef>
              <a:spcAft>
                <a:spcPts val="0"/>
              </a:spcAft>
              <a:buNone/>
            </a:pPr>
            <a:r>
              <a:rPr lang="en"/>
              <a:t>(copied from </a:t>
            </a:r>
            <a:r>
              <a:rPr lang="en" sz="1100" u="sng">
                <a:solidFill>
                  <a:schemeClr val="hlink"/>
                </a:solidFill>
                <a:hlinkClick r:id="rId5"/>
              </a:rPr>
              <a:t>CASEL</a:t>
            </a:r>
            <a:r>
              <a:rPr lang="en"/>
              <a:t>)</a:t>
            </a:r>
            <a:endParaRPr/>
          </a:p>
        </p:txBody>
      </p:sp>
      <p:pic>
        <p:nvPicPr>
          <p:cNvPr id="208" name="Google Shape;208;p33"/>
          <p:cNvPicPr preferRelativeResize="0"/>
          <p:nvPr/>
        </p:nvPicPr>
        <p:blipFill>
          <a:blip r:embed="rId6">
            <a:alphaModFix/>
          </a:blip>
          <a:stretch>
            <a:fillRect/>
          </a:stretch>
        </p:blipFill>
        <p:spPr>
          <a:xfrm>
            <a:off x="7295766" y="0"/>
            <a:ext cx="1843318" cy="51435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2729075" y="191900"/>
            <a:ext cx="2751571" cy="4838700"/>
          </a:xfrm>
          <a:prstGeom prst="rect">
            <a:avLst/>
          </a:prstGeom>
          <a:noFill/>
          <a:ln>
            <a:noFill/>
          </a:ln>
        </p:spPr>
      </p:pic>
      <p:pic>
        <p:nvPicPr>
          <p:cNvPr id="68" name="Google Shape;68;p15"/>
          <p:cNvPicPr preferRelativeResize="0"/>
          <p:nvPr/>
        </p:nvPicPr>
        <p:blipFill>
          <a:blip r:embed="rId4">
            <a:alphaModFix/>
          </a:blip>
          <a:stretch>
            <a:fillRect/>
          </a:stretch>
        </p:blipFill>
        <p:spPr>
          <a:xfrm>
            <a:off x="7427225" y="0"/>
            <a:ext cx="1716774" cy="5143502"/>
          </a:xfrm>
          <a:prstGeom prst="rect">
            <a:avLst/>
          </a:prstGeom>
          <a:noFill/>
          <a:ln>
            <a:noFill/>
          </a:ln>
        </p:spPr>
      </p:pic>
      <p:pic>
        <p:nvPicPr>
          <p:cNvPr id="69" name="Google Shape;69;p15"/>
          <p:cNvPicPr preferRelativeResize="0"/>
          <p:nvPr/>
        </p:nvPicPr>
        <p:blipFill>
          <a:blip r:embed="rId5">
            <a:alphaModFix/>
          </a:blip>
          <a:stretch>
            <a:fillRect/>
          </a:stretch>
        </p:blipFill>
        <p:spPr>
          <a:xfrm>
            <a:off x="7295766" y="0"/>
            <a:ext cx="1843318" cy="51435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2771650" y="63550"/>
            <a:ext cx="3600704" cy="4838699"/>
          </a:xfrm>
          <a:prstGeom prst="rect">
            <a:avLst/>
          </a:prstGeom>
          <a:noFill/>
          <a:ln>
            <a:noFill/>
          </a:ln>
        </p:spPr>
      </p:pic>
      <p:pic>
        <p:nvPicPr>
          <p:cNvPr id="75" name="Google Shape;75;p16"/>
          <p:cNvPicPr preferRelativeResize="0"/>
          <p:nvPr/>
        </p:nvPicPr>
        <p:blipFill>
          <a:blip r:embed="rId4">
            <a:alphaModFix/>
          </a:blip>
          <a:stretch>
            <a:fillRect/>
          </a:stretch>
        </p:blipFill>
        <p:spPr>
          <a:xfrm>
            <a:off x="7427225" y="0"/>
            <a:ext cx="1716774" cy="5143502"/>
          </a:xfrm>
          <a:prstGeom prst="rect">
            <a:avLst/>
          </a:prstGeom>
          <a:noFill/>
          <a:ln>
            <a:noFill/>
          </a:ln>
        </p:spPr>
      </p:pic>
      <p:pic>
        <p:nvPicPr>
          <p:cNvPr id="76" name="Google Shape;76;p16"/>
          <p:cNvPicPr preferRelativeResize="0"/>
          <p:nvPr/>
        </p:nvPicPr>
        <p:blipFill>
          <a:blip r:embed="rId5">
            <a:alphaModFix/>
          </a:blip>
          <a:stretch>
            <a:fillRect/>
          </a:stretch>
        </p:blipFill>
        <p:spPr>
          <a:xfrm>
            <a:off x="7295766" y="0"/>
            <a:ext cx="1843318" cy="51435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2251125" y="81850"/>
            <a:ext cx="3712000" cy="5019850"/>
          </a:xfrm>
          <a:prstGeom prst="rect">
            <a:avLst/>
          </a:prstGeom>
          <a:noFill/>
          <a:ln>
            <a:noFill/>
          </a:ln>
        </p:spPr>
      </p:pic>
      <p:pic>
        <p:nvPicPr>
          <p:cNvPr id="82" name="Google Shape;82;p17"/>
          <p:cNvPicPr preferRelativeResize="0"/>
          <p:nvPr/>
        </p:nvPicPr>
        <p:blipFill>
          <a:blip r:embed="rId4">
            <a:alphaModFix/>
          </a:blip>
          <a:stretch>
            <a:fillRect/>
          </a:stretch>
        </p:blipFill>
        <p:spPr>
          <a:xfrm>
            <a:off x="7427225" y="0"/>
            <a:ext cx="1716774" cy="5143502"/>
          </a:xfrm>
          <a:prstGeom prst="rect">
            <a:avLst/>
          </a:prstGeom>
          <a:noFill/>
          <a:ln>
            <a:noFill/>
          </a:ln>
        </p:spPr>
      </p:pic>
      <p:pic>
        <p:nvPicPr>
          <p:cNvPr id="83" name="Google Shape;83;p17"/>
          <p:cNvPicPr preferRelativeResize="0"/>
          <p:nvPr/>
        </p:nvPicPr>
        <p:blipFill>
          <a:blip r:embed="rId5">
            <a:alphaModFix/>
          </a:blip>
          <a:stretch>
            <a:fillRect/>
          </a:stretch>
        </p:blipFill>
        <p:spPr>
          <a:xfrm>
            <a:off x="7295766" y="0"/>
            <a:ext cx="1843318" cy="51435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92575" y="894400"/>
            <a:ext cx="8839200" cy="3747495"/>
          </a:xfrm>
          <a:prstGeom prst="rect">
            <a:avLst/>
          </a:prstGeom>
          <a:noFill/>
          <a:ln>
            <a:noFill/>
          </a:ln>
        </p:spPr>
      </p:pic>
      <p:sp>
        <p:nvSpPr>
          <p:cNvPr id="89" name="Google Shape;89;p18"/>
          <p:cNvSpPr txBox="1"/>
          <p:nvPr/>
        </p:nvSpPr>
        <p:spPr>
          <a:xfrm>
            <a:off x="187800" y="494250"/>
            <a:ext cx="1461000" cy="3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741B47"/>
                </a:solidFill>
              </a:rPr>
              <a:t>Text 2.1</a:t>
            </a:r>
            <a:endParaRPr b="1" sz="1900">
              <a:solidFill>
                <a:srgbClr val="741B4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nvSpPr>
        <p:spPr>
          <a:xfrm>
            <a:off x="2912575" y="2300900"/>
            <a:ext cx="56865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95" name="Google Shape;95;p19"/>
          <p:cNvPicPr preferRelativeResize="0"/>
          <p:nvPr/>
        </p:nvPicPr>
        <p:blipFill>
          <a:blip r:embed="rId3">
            <a:alphaModFix/>
          </a:blip>
          <a:stretch>
            <a:fillRect/>
          </a:stretch>
        </p:blipFill>
        <p:spPr>
          <a:xfrm>
            <a:off x="266275" y="537450"/>
            <a:ext cx="8624700" cy="4014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nvSpPr>
        <p:spPr>
          <a:xfrm>
            <a:off x="1204650" y="1224825"/>
            <a:ext cx="2547000" cy="14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85725" y="649250"/>
            <a:ext cx="8885199" cy="3902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1"/>
          <p:cNvPicPr preferRelativeResize="0"/>
          <p:nvPr/>
        </p:nvPicPr>
        <p:blipFill>
          <a:blip r:embed="rId3">
            <a:alphaModFix/>
          </a:blip>
          <a:stretch>
            <a:fillRect/>
          </a:stretch>
        </p:blipFill>
        <p:spPr>
          <a:xfrm>
            <a:off x="7427225" y="0"/>
            <a:ext cx="1716774" cy="5143502"/>
          </a:xfrm>
          <a:prstGeom prst="rect">
            <a:avLst/>
          </a:prstGeom>
          <a:noFill/>
          <a:ln>
            <a:noFill/>
          </a:ln>
        </p:spPr>
      </p:pic>
      <p:pic>
        <p:nvPicPr>
          <p:cNvPr id="107" name="Google Shape;107;p21"/>
          <p:cNvPicPr preferRelativeResize="0"/>
          <p:nvPr/>
        </p:nvPicPr>
        <p:blipFill>
          <a:blip r:embed="rId4">
            <a:alphaModFix/>
          </a:blip>
          <a:stretch>
            <a:fillRect/>
          </a:stretch>
        </p:blipFill>
        <p:spPr>
          <a:xfrm>
            <a:off x="7295766" y="0"/>
            <a:ext cx="1843318" cy="5143502"/>
          </a:xfrm>
          <a:prstGeom prst="rect">
            <a:avLst/>
          </a:prstGeom>
          <a:noFill/>
          <a:ln>
            <a:noFill/>
          </a:ln>
        </p:spPr>
      </p:pic>
      <p:pic>
        <p:nvPicPr>
          <p:cNvPr id="108" name="Google Shape;108;p21"/>
          <p:cNvPicPr preferRelativeResize="0"/>
          <p:nvPr/>
        </p:nvPicPr>
        <p:blipFill>
          <a:blip r:embed="rId5">
            <a:alphaModFix/>
          </a:blip>
          <a:stretch>
            <a:fillRect/>
          </a:stretch>
        </p:blipFill>
        <p:spPr>
          <a:xfrm>
            <a:off x="214438" y="181375"/>
            <a:ext cx="1724025" cy="1828800"/>
          </a:xfrm>
          <a:prstGeom prst="rect">
            <a:avLst/>
          </a:prstGeom>
          <a:noFill/>
          <a:ln>
            <a:noFill/>
          </a:ln>
        </p:spPr>
      </p:pic>
      <p:sp>
        <p:nvSpPr>
          <p:cNvPr id="109" name="Google Shape;109;p21"/>
          <p:cNvSpPr txBox="1"/>
          <p:nvPr/>
        </p:nvSpPr>
        <p:spPr>
          <a:xfrm>
            <a:off x="2823500" y="176715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Over 2000 years ago, Beit Hillel and Beit Shammai knew how to engage in “Machloket L'shem Shemayim”, meaning “Disagreements for the Sake of Heaven” or constructive conflicts.  Today, we can learn from their example in order to manage our own personal or communal disagreements in a healthy and constructive way. &#10;&#10;--&#10;Subscribe to us on YouTube: https://www.pardes.org.il/youtube&#10;Facebook: https://www.facebook.com/pardesinstitute&#10;Twitter: https://www.twitter.com/pardesinstitute&#10;Instagram: https://www.instagram.com/pardesinstitute&#10;LinkedIn: https://www.pardes.org.il/linkedin" id="110" name="Google Shape;110;p21" title="Hillel and Shammai  Disagreements for the Sake of Heaven">
            <a:hlinkClick r:id="rId6"/>
          </p:cNvPr>
          <p:cNvPicPr preferRelativeResize="0"/>
          <p:nvPr/>
        </p:nvPicPr>
        <p:blipFill>
          <a:blip r:embed="rId7">
            <a:alphaModFix/>
          </a:blip>
          <a:stretch>
            <a:fillRect/>
          </a:stretch>
        </p:blipFill>
        <p:spPr>
          <a:xfrm>
            <a:off x="2188125" y="1353150"/>
            <a:ext cx="3791000" cy="2843250"/>
          </a:xfrm>
          <a:prstGeom prst="rect">
            <a:avLst/>
          </a:prstGeom>
          <a:noFill/>
          <a:ln>
            <a:noFill/>
          </a:ln>
        </p:spPr>
      </p:pic>
      <p:sp>
        <p:nvSpPr>
          <p:cNvPr id="111" name="Google Shape;111;p21"/>
          <p:cNvSpPr txBox="1"/>
          <p:nvPr/>
        </p:nvSpPr>
        <p:spPr>
          <a:xfrm>
            <a:off x="2438700" y="770675"/>
            <a:ext cx="38799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