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9" r:id="rId5"/>
    <p:sldId id="258" r:id="rId6"/>
    <p:sldId id="261" r:id="rId7"/>
    <p:sldId id="262"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2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6FC56A-50C8-4BA1-9DBC-0A7A8A97F24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he-IL"/>
        </a:p>
      </dgm:t>
    </dgm:pt>
    <dgm:pt modelId="{7951C418-3F17-463C-98AB-FCEA3B8DDDBC}">
      <dgm:prSet phldrT="[Text]" custT="1"/>
      <dgm:spPr>
        <a:solidFill>
          <a:srgbClr val="FF0000"/>
        </a:solidFill>
      </dgm:spPr>
      <dgm:t>
        <a:bodyPr/>
        <a:lstStyle/>
        <a:p>
          <a:pPr rtl="1"/>
          <a:r>
            <a:rPr lang="en-US" sz="2400" dirty="0" smtClean="0"/>
            <a:t>Willingness</a:t>
          </a:r>
          <a:endParaRPr lang="he-IL" sz="2400" dirty="0"/>
        </a:p>
      </dgm:t>
    </dgm:pt>
    <dgm:pt modelId="{A0D781E1-E0F2-4E3A-A06E-F3C837539B05}" type="parTrans" cxnId="{27B77E72-AEBE-4F79-B9F6-6FEFDB4B399C}">
      <dgm:prSet/>
      <dgm:spPr/>
      <dgm:t>
        <a:bodyPr/>
        <a:lstStyle/>
        <a:p>
          <a:pPr rtl="1"/>
          <a:endParaRPr lang="he-IL"/>
        </a:p>
      </dgm:t>
    </dgm:pt>
    <dgm:pt modelId="{69511AF2-73D8-4213-8527-CDCDE07C80CC}" type="sibTrans" cxnId="{27B77E72-AEBE-4F79-B9F6-6FEFDB4B399C}">
      <dgm:prSet/>
      <dgm:spPr/>
      <dgm:t>
        <a:bodyPr/>
        <a:lstStyle/>
        <a:p>
          <a:pPr rtl="1"/>
          <a:endParaRPr lang="he-IL"/>
        </a:p>
      </dgm:t>
    </dgm:pt>
    <dgm:pt modelId="{3A6751E7-0FA4-4E5A-9AC0-47B6D13A27A4}">
      <dgm:prSet phldrT="[Text]" custT="1"/>
      <dgm:spPr>
        <a:solidFill>
          <a:srgbClr val="FFC000"/>
        </a:solidFill>
      </dgm:spPr>
      <dgm:t>
        <a:bodyPr/>
        <a:lstStyle/>
        <a:p>
          <a:pPr rtl="1"/>
          <a:r>
            <a:rPr lang="en-US" sz="2400" dirty="0" smtClean="0"/>
            <a:t>Psychological and biological processing</a:t>
          </a:r>
          <a:endParaRPr lang="he-IL" sz="2400" dirty="0"/>
        </a:p>
      </dgm:t>
    </dgm:pt>
    <dgm:pt modelId="{C47738EE-3C02-43D0-86A5-FE0A8EF6D1A2}" type="parTrans" cxnId="{123AAE24-A3A3-4088-A546-E80C82764020}">
      <dgm:prSet/>
      <dgm:spPr/>
      <dgm:t>
        <a:bodyPr/>
        <a:lstStyle/>
        <a:p>
          <a:pPr rtl="1"/>
          <a:endParaRPr lang="he-IL"/>
        </a:p>
      </dgm:t>
    </dgm:pt>
    <dgm:pt modelId="{8D071518-6733-4648-AD38-DB9892D4F0FD}" type="sibTrans" cxnId="{123AAE24-A3A3-4088-A546-E80C82764020}">
      <dgm:prSet/>
      <dgm:spPr/>
      <dgm:t>
        <a:bodyPr/>
        <a:lstStyle/>
        <a:p>
          <a:pPr rtl="1"/>
          <a:endParaRPr lang="he-IL"/>
        </a:p>
      </dgm:t>
    </dgm:pt>
    <dgm:pt modelId="{0718D05B-0045-4D27-BC3D-49E90A4252BE}">
      <dgm:prSet phldrT="[Text]" custT="1"/>
      <dgm:spPr>
        <a:solidFill>
          <a:srgbClr val="00B050"/>
        </a:solidFill>
      </dgm:spPr>
      <dgm:t>
        <a:bodyPr/>
        <a:lstStyle/>
        <a:p>
          <a:pPr rtl="1"/>
          <a:r>
            <a:rPr lang="en-US" sz="2400" dirty="0" smtClean="0"/>
            <a:t>Arousal and responsive sexual desire</a:t>
          </a:r>
          <a:endParaRPr lang="he-IL" sz="2400" dirty="0"/>
        </a:p>
      </dgm:t>
    </dgm:pt>
    <dgm:pt modelId="{78AA0794-73D8-453A-8336-49F375BFCADC}" type="parTrans" cxnId="{7614FC19-53C6-448E-972A-99180BAF1AA5}">
      <dgm:prSet/>
      <dgm:spPr/>
      <dgm:t>
        <a:bodyPr/>
        <a:lstStyle/>
        <a:p>
          <a:pPr rtl="1"/>
          <a:endParaRPr lang="he-IL"/>
        </a:p>
      </dgm:t>
    </dgm:pt>
    <dgm:pt modelId="{B7B2F78C-8D27-4BB7-A9F9-6292B5CC5367}" type="sibTrans" cxnId="{7614FC19-53C6-448E-972A-99180BAF1AA5}">
      <dgm:prSet/>
      <dgm:spPr/>
      <dgm:t>
        <a:bodyPr/>
        <a:lstStyle/>
        <a:p>
          <a:pPr rtl="1"/>
          <a:endParaRPr lang="he-IL"/>
        </a:p>
      </dgm:t>
    </dgm:pt>
    <dgm:pt modelId="{EA8E7554-1DEB-415C-9C06-B8318EC43C18}">
      <dgm:prSet phldrT="[Text]" custT="1"/>
      <dgm:spPr/>
      <dgm:t>
        <a:bodyPr/>
        <a:lstStyle/>
        <a:p>
          <a:pPr rtl="1"/>
          <a:r>
            <a:rPr lang="en-US" sz="2400" dirty="0" smtClean="0"/>
            <a:t>Sexual satisfaction with or without orgasm</a:t>
          </a:r>
          <a:endParaRPr lang="he-IL" sz="2400" dirty="0"/>
        </a:p>
      </dgm:t>
    </dgm:pt>
    <dgm:pt modelId="{BB87E83F-237A-4EF2-8F60-E721771B6803}" type="parTrans" cxnId="{5CBE594E-FA74-4757-9ACA-CBF5321C9AEA}">
      <dgm:prSet/>
      <dgm:spPr/>
      <dgm:t>
        <a:bodyPr/>
        <a:lstStyle/>
        <a:p>
          <a:pPr rtl="1"/>
          <a:endParaRPr lang="he-IL"/>
        </a:p>
      </dgm:t>
    </dgm:pt>
    <dgm:pt modelId="{61995910-6602-4BAE-8D67-12BED6C4896D}" type="sibTrans" cxnId="{5CBE594E-FA74-4757-9ACA-CBF5321C9AEA}">
      <dgm:prSet/>
      <dgm:spPr/>
      <dgm:t>
        <a:bodyPr/>
        <a:lstStyle/>
        <a:p>
          <a:pPr rtl="1"/>
          <a:endParaRPr lang="he-IL"/>
        </a:p>
      </dgm:t>
    </dgm:pt>
    <dgm:pt modelId="{1E5E1013-7A69-4744-AD13-45EEFF4F26D9}">
      <dgm:prSet phldrT="[Text]" custT="1"/>
      <dgm:spPr>
        <a:solidFill>
          <a:srgbClr val="7030A0"/>
        </a:solidFill>
      </dgm:spPr>
      <dgm:t>
        <a:bodyPr/>
        <a:lstStyle/>
        <a:p>
          <a:pPr rtl="1"/>
          <a:r>
            <a:rPr lang="en-US" sz="2400" dirty="0" smtClean="0"/>
            <a:t>Non sexual “rewards” </a:t>
          </a:r>
          <a:endParaRPr lang="he-IL" sz="2400" dirty="0"/>
        </a:p>
      </dgm:t>
    </dgm:pt>
    <dgm:pt modelId="{5EE377AB-86BC-411F-9097-BCB757794F14}" type="parTrans" cxnId="{168D61AA-02CE-47A5-946C-BDBB7FED8EE4}">
      <dgm:prSet/>
      <dgm:spPr/>
      <dgm:t>
        <a:bodyPr/>
        <a:lstStyle/>
        <a:p>
          <a:pPr rtl="1"/>
          <a:endParaRPr lang="he-IL"/>
        </a:p>
      </dgm:t>
    </dgm:pt>
    <dgm:pt modelId="{4577B5C2-5044-431B-945A-40139AF68819}" type="sibTrans" cxnId="{168D61AA-02CE-47A5-946C-BDBB7FED8EE4}">
      <dgm:prSet/>
      <dgm:spPr/>
      <dgm:t>
        <a:bodyPr/>
        <a:lstStyle/>
        <a:p>
          <a:pPr rtl="1"/>
          <a:endParaRPr lang="he-IL"/>
        </a:p>
      </dgm:t>
    </dgm:pt>
    <dgm:pt modelId="{9EAE26A9-C5B1-44EF-86EA-8DEE6B3580BA}" type="pres">
      <dgm:prSet presAssocID="{626FC56A-50C8-4BA1-9DBC-0A7A8A97F241}" presName="diagram" presStyleCnt="0">
        <dgm:presLayoutVars>
          <dgm:dir/>
          <dgm:resizeHandles val="exact"/>
        </dgm:presLayoutVars>
      </dgm:prSet>
      <dgm:spPr/>
      <dgm:t>
        <a:bodyPr/>
        <a:lstStyle/>
        <a:p>
          <a:pPr rtl="1"/>
          <a:endParaRPr lang="he-IL"/>
        </a:p>
      </dgm:t>
    </dgm:pt>
    <dgm:pt modelId="{933ACADE-2FCA-4296-B206-0810FEA74EAA}" type="pres">
      <dgm:prSet presAssocID="{7951C418-3F17-463C-98AB-FCEA3B8DDDBC}" presName="node" presStyleLbl="node1" presStyleIdx="0" presStyleCnt="5">
        <dgm:presLayoutVars>
          <dgm:bulletEnabled val="1"/>
        </dgm:presLayoutVars>
      </dgm:prSet>
      <dgm:spPr/>
      <dgm:t>
        <a:bodyPr/>
        <a:lstStyle/>
        <a:p>
          <a:pPr rtl="1"/>
          <a:endParaRPr lang="he-IL"/>
        </a:p>
      </dgm:t>
    </dgm:pt>
    <dgm:pt modelId="{23793913-460A-4AFF-A809-2853703E15AF}" type="pres">
      <dgm:prSet presAssocID="{69511AF2-73D8-4213-8527-CDCDE07C80CC}" presName="sibTrans" presStyleCnt="0"/>
      <dgm:spPr/>
    </dgm:pt>
    <dgm:pt modelId="{8285F1F6-DBAA-4720-B6A1-67298892C41B}" type="pres">
      <dgm:prSet presAssocID="{3A6751E7-0FA4-4E5A-9AC0-47B6D13A27A4}" presName="node" presStyleLbl="node1" presStyleIdx="1" presStyleCnt="5">
        <dgm:presLayoutVars>
          <dgm:bulletEnabled val="1"/>
        </dgm:presLayoutVars>
      </dgm:prSet>
      <dgm:spPr/>
      <dgm:t>
        <a:bodyPr/>
        <a:lstStyle/>
        <a:p>
          <a:pPr rtl="1"/>
          <a:endParaRPr lang="he-IL"/>
        </a:p>
      </dgm:t>
    </dgm:pt>
    <dgm:pt modelId="{69B40C57-6B80-41E9-B90A-B478A22228FA}" type="pres">
      <dgm:prSet presAssocID="{8D071518-6733-4648-AD38-DB9892D4F0FD}" presName="sibTrans" presStyleCnt="0"/>
      <dgm:spPr/>
    </dgm:pt>
    <dgm:pt modelId="{9673EE5C-3D53-42A1-9176-7E0DBEB05064}" type="pres">
      <dgm:prSet presAssocID="{0718D05B-0045-4D27-BC3D-49E90A4252BE}" presName="node" presStyleLbl="node1" presStyleIdx="2" presStyleCnt="5">
        <dgm:presLayoutVars>
          <dgm:bulletEnabled val="1"/>
        </dgm:presLayoutVars>
      </dgm:prSet>
      <dgm:spPr/>
      <dgm:t>
        <a:bodyPr/>
        <a:lstStyle/>
        <a:p>
          <a:pPr rtl="1"/>
          <a:endParaRPr lang="he-IL"/>
        </a:p>
      </dgm:t>
    </dgm:pt>
    <dgm:pt modelId="{FADD9D05-B874-40EA-88F2-1E595F341481}" type="pres">
      <dgm:prSet presAssocID="{B7B2F78C-8D27-4BB7-A9F9-6292B5CC5367}" presName="sibTrans" presStyleCnt="0"/>
      <dgm:spPr/>
    </dgm:pt>
    <dgm:pt modelId="{531DEF24-B271-4001-AD83-C543881E62E1}" type="pres">
      <dgm:prSet presAssocID="{EA8E7554-1DEB-415C-9C06-B8318EC43C18}" presName="node" presStyleLbl="node1" presStyleIdx="3" presStyleCnt="5">
        <dgm:presLayoutVars>
          <dgm:bulletEnabled val="1"/>
        </dgm:presLayoutVars>
      </dgm:prSet>
      <dgm:spPr/>
      <dgm:t>
        <a:bodyPr/>
        <a:lstStyle/>
        <a:p>
          <a:pPr rtl="1"/>
          <a:endParaRPr lang="he-IL"/>
        </a:p>
      </dgm:t>
    </dgm:pt>
    <dgm:pt modelId="{4B5DF22E-7925-4D0B-90F3-234D06DC85CA}" type="pres">
      <dgm:prSet presAssocID="{61995910-6602-4BAE-8D67-12BED6C4896D}" presName="sibTrans" presStyleCnt="0"/>
      <dgm:spPr/>
    </dgm:pt>
    <dgm:pt modelId="{206106D3-70E5-47E2-8310-096F3B764238}" type="pres">
      <dgm:prSet presAssocID="{1E5E1013-7A69-4744-AD13-45EEFF4F26D9}" presName="node" presStyleLbl="node1" presStyleIdx="4" presStyleCnt="5">
        <dgm:presLayoutVars>
          <dgm:bulletEnabled val="1"/>
        </dgm:presLayoutVars>
      </dgm:prSet>
      <dgm:spPr/>
      <dgm:t>
        <a:bodyPr/>
        <a:lstStyle/>
        <a:p>
          <a:pPr rtl="1"/>
          <a:endParaRPr lang="he-IL"/>
        </a:p>
      </dgm:t>
    </dgm:pt>
  </dgm:ptLst>
  <dgm:cxnLst>
    <dgm:cxn modelId="{1B48FD1A-D7F3-454D-9F9B-F9CAEB3970F7}" type="presOf" srcId="{EA8E7554-1DEB-415C-9C06-B8318EC43C18}" destId="{531DEF24-B271-4001-AD83-C543881E62E1}" srcOrd="0" destOrd="0" presId="urn:microsoft.com/office/officeart/2005/8/layout/default#1"/>
    <dgm:cxn modelId="{168D61AA-02CE-47A5-946C-BDBB7FED8EE4}" srcId="{626FC56A-50C8-4BA1-9DBC-0A7A8A97F241}" destId="{1E5E1013-7A69-4744-AD13-45EEFF4F26D9}" srcOrd="4" destOrd="0" parTransId="{5EE377AB-86BC-411F-9097-BCB757794F14}" sibTransId="{4577B5C2-5044-431B-945A-40139AF68819}"/>
    <dgm:cxn modelId="{20849749-D1E0-467D-BA2D-CD95ED4FF64B}" type="presOf" srcId="{0718D05B-0045-4D27-BC3D-49E90A4252BE}" destId="{9673EE5C-3D53-42A1-9176-7E0DBEB05064}" srcOrd="0" destOrd="0" presId="urn:microsoft.com/office/officeart/2005/8/layout/default#1"/>
    <dgm:cxn modelId="{123AAE24-A3A3-4088-A546-E80C82764020}" srcId="{626FC56A-50C8-4BA1-9DBC-0A7A8A97F241}" destId="{3A6751E7-0FA4-4E5A-9AC0-47B6D13A27A4}" srcOrd="1" destOrd="0" parTransId="{C47738EE-3C02-43D0-86A5-FE0A8EF6D1A2}" sibTransId="{8D071518-6733-4648-AD38-DB9892D4F0FD}"/>
    <dgm:cxn modelId="{FF539BA5-0A50-4800-9CF3-5A6B658E1E5D}" type="presOf" srcId="{3A6751E7-0FA4-4E5A-9AC0-47B6D13A27A4}" destId="{8285F1F6-DBAA-4720-B6A1-67298892C41B}" srcOrd="0" destOrd="0" presId="urn:microsoft.com/office/officeart/2005/8/layout/default#1"/>
    <dgm:cxn modelId="{CE769C71-20D0-4475-ACE7-54D71F29C288}" type="presOf" srcId="{7951C418-3F17-463C-98AB-FCEA3B8DDDBC}" destId="{933ACADE-2FCA-4296-B206-0810FEA74EAA}" srcOrd="0" destOrd="0" presId="urn:microsoft.com/office/officeart/2005/8/layout/default#1"/>
    <dgm:cxn modelId="{7614FC19-53C6-448E-972A-99180BAF1AA5}" srcId="{626FC56A-50C8-4BA1-9DBC-0A7A8A97F241}" destId="{0718D05B-0045-4D27-BC3D-49E90A4252BE}" srcOrd="2" destOrd="0" parTransId="{78AA0794-73D8-453A-8336-49F375BFCADC}" sibTransId="{B7B2F78C-8D27-4BB7-A9F9-6292B5CC5367}"/>
    <dgm:cxn modelId="{5CBE594E-FA74-4757-9ACA-CBF5321C9AEA}" srcId="{626FC56A-50C8-4BA1-9DBC-0A7A8A97F241}" destId="{EA8E7554-1DEB-415C-9C06-B8318EC43C18}" srcOrd="3" destOrd="0" parTransId="{BB87E83F-237A-4EF2-8F60-E721771B6803}" sibTransId="{61995910-6602-4BAE-8D67-12BED6C4896D}"/>
    <dgm:cxn modelId="{27B77E72-AEBE-4F79-B9F6-6FEFDB4B399C}" srcId="{626FC56A-50C8-4BA1-9DBC-0A7A8A97F241}" destId="{7951C418-3F17-463C-98AB-FCEA3B8DDDBC}" srcOrd="0" destOrd="0" parTransId="{A0D781E1-E0F2-4E3A-A06E-F3C837539B05}" sibTransId="{69511AF2-73D8-4213-8527-CDCDE07C80CC}"/>
    <dgm:cxn modelId="{8058E3F2-503B-41BA-9119-C279B7659BD8}" type="presOf" srcId="{1E5E1013-7A69-4744-AD13-45EEFF4F26D9}" destId="{206106D3-70E5-47E2-8310-096F3B764238}" srcOrd="0" destOrd="0" presId="urn:microsoft.com/office/officeart/2005/8/layout/default#1"/>
    <dgm:cxn modelId="{38207874-D5EF-4BFA-BB71-8FF20E170382}" type="presOf" srcId="{626FC56A-50C8-4BA1-9DBC-0A7A8A97F241}" destId="{9EAE26A9-C5B1-44EF-86EA-8DEE6B3580BA}" srcOrd="0" destOrd="0" presId="urn:microsoft.com/office/officeart/2005/8/layout/default#1"/>
    <dgm:cxn modelId="{BB81AABF-8285-4F9B-85A6-198766F67F02}" type="presParOf" srcId="{9EAE26A9-C5B1-44EF-86EA-8DEE6B3580BA}" destId="{933ACADE-2FCA-4296-B206-0810FEA74EAA}" srcOrd="0" destOrd="0" presId="urn:microsoft.com/office/officeart/2005/8/layout/default#1"/>
    <dgm:cxn modelId="{184B05C0-4924-40AA-B0E3-6D6E6F70CB64}" type="presParOf" srcId="{9EAE26A9-C5B1-44EF-86EA-8DEE6B3580BA}" destId="{23793913-460A-4AFF-A809-2853703E15AF}" srcOrd="1" destOrd="0" presId="urn:microsoft.com/office/officeart/2005/8/layout/default#1"/>
    <dgm:cxn modelId="{C190D01D-B012-4B3C-9060-1B87E15FC4BD}" type="presParOf" srcId="{9EAE26A9-C5B1-44EF-86EA-8DEE6B3580BA}" destId="{8285F1F6-DBAA-4720-B6A1-67298892C41B}" srcOrd="2" destOrd="0" presId="urn:microsoft.com/office/officeart/2005/8/layout/default#1"/>
    <dgm:cxn modelId="{6DDFF2BB-3555-4698-B78C-F0FCD239B950}" type="presParOf" srcId="{9EAE26A9-C5B1-44EF-86EA-8DEE6B3580BA}" destId="{69B40C57-6B80-41E9-B90A-B478A22228FA}" srcOrd="3" destOrd="0" presId="urn:microsoft.com/office/officeart/2005/8/layout/default#1"/>
    <dgm:cxn modelId="{D302638E-96F0-418F-919F-560DD1AED3A1}" type="presParOf" srcId="{9EAE26A9-C5B1-44EF-86EA-8DEE6B3580BA}" destId="{9673EE5C-3D53-42A1-9176-7E0DBEB05064}" srcOrd="4" destOrd="0" presId="urn:microsoft.com/office/officeart/2005/8/layout/default#1"/>
    <dgm:cxn modelId="{2675D3A2-882B-47CA-B381-9CBD093C76D7}" type="presParOf" srcId="{9EAE26A9-C5B1-44EF-86EA-8DEE6B3580BA}" destId="{FADD9D05-B874-40EA-88F2-1E595F341481}" srcOrd="5" destOrd="0" presId="urn:microsoft.com/office/officeart/2005/8/layout/default#1"/>
    <dgm:cxn modelId="{0ADE8BB2-EC3E-477D-99E5-99846F6682A5}" type="presParOf" srcId="{9EAE26A9-C5B1-44EF-86EA-8DEE6B3580BA}" destId="{531DEF24-B271-4001-AD83-C543881E62E1}" srcOrd="6" destOrd="0" presId="urn:microsoft.com/office/officeart/2005/8/layout/default#1"/>
    <dgm:cxn modelId="{2F811815-7ED1-4830-B99C-C03B3A971255}" type="presParOf" srcId="{9EAE26A9-C5B1-44EF-86EA-8DEE6B3580BA}" destId="{4B5DF22E-7925-4D0B-90F3-234D06DC85CA}" srcOrd="7" destOrd="0" presId="urn:microsoft.com/office/officeart/2005/8/layout/default#1"/>
    <dgm:cxn modelId="{72E864FA-2922-42B5-AC07-C38249DD3DC2}" type="presParOf" srcId="{9EAE26A9-C5B1-44EF-86EA-8DEE6B3580BA}" destId="{206106D3-70E5-47E2-8310-096F3B764238}" srcOrd="8" destOrd="0" presId="urn:microsoft.com/office/officeart/2005/8/layout/default#1"/>
  </dgm:cxnLst>
  <dgm:bg>
    <a:solidFill>
      <a:schemeClr val="tx1"/>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3ACADE-2FCA-4296-B206-0810FEA74EAA}">
      <dsp:nvSpPr>
        <dsp:cNvPr id="0" name=""/>
        <dsp:cNvSpPr/>
      </dsp:nvSpPr>
      <dsp:spPr>
        <a:xfrm>
          <a:off x="0" y="591343"/>
          <a:ext cx="2571749" cy="1543050"/>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kern="1200" dirty="0" smtClean="0"/>
            <a:t>Willingness</a:t>
          </a:r>
          <a:endParaRPr lang="he-IL" sz="2400" kern="1200" dirty="0"/>
        </a:p>
      </dsp:txBody>
      <dsp:txXfrm>
        <a:off x="0" y="591343"/>
        <a:ext cx="2571749" cy="1543050"/>
      </dsp:txXfrm>
    </dsp:sp>
    <dsp:sp modelId="{8285F1F6-DBAA-4720-B6A1-67298892C41B}">
      <dsp:nvSpPr>
        <dsp:cNvPr id="0" name=""/>
        <dsp:cNvSpPr/>
      </dsp:nvSpPr>
      <dsp:spPr>
        <a:xfrm>
          <a:off x="2828925" y="591343"/>
          <a:ext cx="2571749" cy="154305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kern="1200" dirty="0" smtClean="0"/>
            <a:t>Psychological and biological processing</a:t>
          </a:r>
          <a:endParaRPr lang="he-IL" sz="2400" kern="1200" dirty="0"/>
        </a:p>
      </dsp:txBody>
      <dsp:txXfrm>
        <a:off x="2828925" y="591343"/>
        <a:ext cx="2571749" cy="1543050"/>
      </dsp:txXfrm>
    </dsp:sp>
    <dsp:sp modelId="{9673EE5C-3D53-42A1-9176-7E0DBEB05064}">
      <dsp:nvSpPr>
        <dsp:cNvPr id="0" name=""/>
        <dsp:cNvSpPr/>
      </dsp:nvSpPr>
      <dsp:spPr>
        <a:xfrm>
          <a:off x="5657849" y="591343"/>
          <a:ext cx="2571749" cy="1543050"/>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kern="1200" dirty="0" smtClean="0"/>
            <a:t>Arousal and responsive sexual desire</a:t>
          </a:r>
          <a:endParaRPr lang="he-IL" sz="2400" kern="1200" dirty="0"/>
        </a:p>
      </dsp:txBody>
      <dsp:txXfrm>
        <a:off x="5657849" y="591343"/>
        <a:ext cx="2571749" cy="1543050"/>
      </dsp:txXfrm>
    </dsp:sp>
    <dsp:sp modelId="{531DEF24-B271-4001-AD83-C543881E62E1}">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kern="1200" dirty="0" smtClean="0"/>
            <a:t>Sexual satisfaction with or without orgasm</a:t>
          </a:r>
          <a:endParaRPr lang="he-IL" sz="2400" kern="1200" dirty="0"/>
        </a:p>
      </dsp:txBody>
      <dsp:txXfrm>
        <a:off x="1414462" y="2391569"/>
        <a:ext cx="2571749" cy="1543050"/>
      </dsp:txXfrm>
    </dsp:sp>
    <dsp:sp modelId="{206106D3-70E5-47E2-8310-096F3B764238}">
      <dsp:nvSpPr>
        <dsp:cNvPr id="0" name=""/>
        <dsp:cNvSpPr/>
      </dsp:nvSpPr>
      <dsp:spPr>
        <a:xfrm>
          <a:off x="4243387" y="2391569"/>
          <a:ext cx="2571749" cy="1543050"/>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kern="1200" dirty="0" smtClean="0"/>
            <a:t>Non sexual “rewards” </a:t>
          </a:r>
          <a:endParaRPr lang="he-IL" sz="24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183694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142724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134313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200770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274139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24054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393736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218728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2623956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366490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F132D-882D-405F-B15E-76E2E808C373}"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325359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F132D-882D-405F-B15E-76E2E808C373}" type="datetimeFigureOut">
              <a:rPr lang="en-US" smtClean="0"/>
              <a:pPr/>
              <a:t>11/12/2015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FB4E0-F9AE-4E66-BC03-3F80B618B3D3}" type="slidenum">
              <a:rPr lang="en-US" smtClean="0"/>
              <a:pPr/>
              <a:t>‹#›</a:t>
            </a:fld>
            <a:endParaRPr lang="en-US"/>
          </a:p>
        </p:txBody>
      </p:sp>
    </p:spTree>
    <p:extLst>
      <p:ext uri="{BB962C8B-B14F-4D97-AF65-F5344CB8AC3E}">
        <p14:creationId xmlns:p14="http://schemas.microsoft.com/office/powerpoint/2010/main" xmlns="" val="313381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983990" y="1667889"/>
            <a:ext cx="4599955" cy="5014537"/>
          </a:xfrm>
        </p:spPr>
      </p:pic>
      <p:sp>
        <p:nvSpPr>
          <p:cNvPr id="6" name="TextBox 5"/>
          <p:cNvSpPr txBox="1"/>
          <p:nvPr/>
        </p:nvSpPr>
        <p:spPr>
          <a:xfrm>
            <a:off x="683568" y="6099302"/>
            <a:ext cx="5976664" cy="584775"/>
          </a:xfrm>
          <a:prstGeom prst="rect">
            <a:avLst/>
          </a:prstGeom>
          <a:noFill/>
        </p:spPr>
        <p:txBody>
          <a:bodyPr wrap="square" rtlCol="1">
            <a:spAutoFit/>
          </a:bodyPr>
          <a:lstStyle/>
          <a:p>
            <a:r>
              <a:rPr lang="en-US" sz="3200" dirty="0" smtClean="0"/>
              <a:t>The Eden Center - </a:t>
            </a:r>
            <a:r>
              <a:rPr lang="en-US" sz="3200" dirty="0" err="1" smtClean="0"/>
              <a:t>Pardes</a:t>
            </a:r>
            <a:endParaRPr lang="he-IL" sz="3200" dirty="0"/>
          </a:p>
        </p:txBody>
      </p:sp>
      <p:sp>
        <p:nvSpPr>
          <p:cNvPr id="2" name="Title 1"/>
          <p:cNvSpPr>
            <a:spLocks noGrp="1"/>
          </p:cNvSpPr>
          <p:nvPr>
            <p:ph type="title"/>
          </p:nvPr>
        </p:nvSpPr>
        <p:spPr>
          <a:xfrm>
            <a:off x="467544" y="14469"/>
            <a:ext cx="8229600" cy="2232248"/>
          </a:xfrm>
          <a:ln>
            <a:noFill/>
          </a:ln>
        </p:spPr>
        <p:txBody>
          <a:bodyPr>
            <a:normAutofit fontScale="90000"/>
          </a:bodyPr>
          <a:lstStyle/>
          <a:p>
            <a:r>
              <a:rPr lang="en-US" sz="7300" dirty="0" smtClean="0">
                <a:latin typeface="AR DARLING" panose="02000000000000000000" pitchFamily="2" charset="0"/>
              </a:rPr>
              <a:t>Let’s Talk About </a:t>
            </a:r>
            <a:r>
              <a:rPr lang="en-US" sz="8000" dirty="0" smtClean="0">
                <a:solidFill>
                  <a:srgbClr val="FFC000"/>
                </a:solidFill>
                <a:latin typeface="AR DARLING" panose="02000000000000000000" pitchFamily="2" charset="0"/>
              </a:rPr>
              <a:t>“</a:t>
            </a:r>
            <a:r>
              <a:rPr lang="en-US" sz="8000" dirty="0" smtClean="0">
                <a:solidFill>
                  <a:srgbClr val="FF0000"/>
                </a:solidFill>
                <a:latin typeface="AR DARLING" panose="02000000000000000000" pitchFamily="2" charset="0"/>
              </a:rPr>
              <a:t>IT</a:t>
            </a:r>
            <a:r>
              <a:rPr lang="en-US" sz="8000" dirty="0" smtClean="0">
                <a:solidFill>
                  <a:srgbClr val="FFC000"/>
                </a:solidFill>
                <a:latin typeface="AR DARLING" panose="02000000000000000000" pitchFamily="2" charset="0"/>
              </a:rPr>
              <a:t>”</a:t>
            </a:r>
            <a:endParaRPr lang="he-IL" sz="7300" dirty="0">
              <a:solidFill>
                <a:srgbClr val="FFC000"/>
              </a:solidFill>
              <a:latin typeface="AR DARLING" panose="02000000000000000000" pitchFamily="2" charset="0"/>
            </a:endParaRPr>
          </a:p>
        </p:txBody>
      </p:sp>
    </p:spTree>
    <p:extLst>
      <p:ext uri="{BB962C8B-B14F-4D97-AF65-F5344CB8AC3E}">
        <p14:creationId xmlns:p14="http://schemas.microsoft.com/office/powerpoint/2010/main" xmlns="" val="1714889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3"/>
          <p:cNvSpPr txBox="1">
            <a:spLocks/>
          </p:cNvSpPr>
          <p:nvPr/>
        </p:nvSpPr>
        <p:spPr>
          <a:xfrm>
            <a:off x="898002" y="260648"/>
            <a:ext cx="7128792"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latin typeface="AR DARLING" panose="02000000000000000000" pitchFamily="2" charset="0"/>
              </a:rPr>
              <a:t>The Sexual Response </a:t>
            </a:r>
            <a:r>
              <a:rPr lang="en-US" b="1" smtClean="0">
                <a:solidFill>
                  <a:srgbClr val="FF0000"/>
                </a:solidFill>
                <a:latin typeface="AR DARLING" panose="02000000000000000000" pitchFamily="2" charset="0"/>
              </a:rPr>
              <a:t>Cycle</a:t>
            </a:r>
            <a:br>
              <a:rPr lang="en-US" b="1" smtClean="0">
                <a:solidFill>
                  <a:srgbClr val="FF0000"/>
                </a:solidFill>
                <a:latin typeface="AR DARLING" panose="02000000000000000000" pitchFamily="2" charset="0"/>
              </a:rPr>
            </a:br>
            <a:r>
              <a:rPr lang="en-US" smtClean="0">
                <a:latin typeface="AR DARLING" panose="02000000000000000000" pitchFamily="2" charset="0"/>
              </a:rPr>
              <a:t>Masters and Johnson</a:t>
            </a:r>
            <a:endParaRPr lang="he-IL" b="1" dirty="0">
              <a:latin typeface="AR DARLING" panose="02000000000000000000" pitchFamily="2" charset="0"/>
            </a:endParaRPr>
          </a:p>
        </p:txBody>
      </p:sp>
      <p:pic>
        <p:nvPicPr>
          <p:cNvPr id="5"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308304" y="836712"/>
            <a:ext cx="1728192" cy="2364650"/>
          </a:xfr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4" y="2420888"/>
            <a:ext cx="8640960" cy="4317924"/>
          </a:xfrm>
          <a:prstGeom prst="rect">
            <a:avLst/>
          </a:prstGeom>
        </p:spPr>
      </p:pic>
      <p:pic>
        <p:nvPicPr>
          <p:cNvPr id="7"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094557" y="1007960"/>
            <a:ext cx="1728192" cy="2364650"/>
          </a:xfrm>
        </p:spPr>
      </p:pic>
    </p:spTree>
    <p:extLst>
      <p:ext uri="{BB962C8B-B14F-4D97-AF65-F5344CB8AC3E}">
        <p14:creationId xmlns:p14="http://schemas.microsoft.com/office/powerpoint/2010/main" xmlns="" val="192338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rmAutofit fontScale="90000"/>
          </a:bodyPr>
          <a:lstStyle/>
          <a:p>
            <a:r>
              <a:rPr lang="en-US" sz="3600" dirty="0">
                <a:solidFill>
                  <a:prstClr val="black"/>
                </a:solidFill>
                <a:latin typeface="AR DARLING" panose="02000000000000000000" pitchFamily="2" charset="0"/>
              </a:rPr>
              <a:t>The Sexual Response </a:t>
            </a:r>
            <a:r>
              <a:rPr lang="en-US" sz="3600" b="1" dirty="0">
                <a:solidFill>
                  <a:srgbClr val="FF0000"/>
                </a:solidFill>
                <a:latin typeface="AR DARLING" panose="02000000000000000000" pitchFamily="2" charset="0"/>
              </a:rPr>
              <a:t>Cycle</a:t>
            </a:r>
            <a:r>
              <a:rPr lang="en-US" sz="3600" dirty="0">
                <a:solidFill>
                  <a:prstClr val="black"/>
                </a:solidFill>
                <a:latin typeface="AR DARLING" panose="02000000000000000000" pitchFamily="2" charset="0"/>
              </a:rPr>
              <a:t> </a:t>
            </a:r>
            <a:r>
              <a:rPr lang="en-US" sz="4000" dirty="0">
                <a:solidFill>
                  <a:prstClr val="black"/>
                </a:solidFill>
              </a:rPr>
              <a:t>– </a:t>
            </a:r>
            <a:r>
              <a:rPr lang="en-US" sz="3200" dirty="0">
                <a:solidFill>
                  <a:prstClr val="black"/>
                </a:solidFill>
                <a:latin typeface="AR DARLING" panose="02000000000000000000" pitchFamily="2" charset="0"/>
              </a:rPr>
              <a:t>modified</a:t>
            </a:r>
            <a:br>
              <a:rPr lang="en-US" sz="3200" dirty="0">
                <a:solidFill>
                  <a:prstClr val="black"/>
                </a:solidFill>
                <a:latin typeface="AR DARLING" panose="02000000000000000000" pitchFamily="2" charset="0"/>
              </a:rPr>
            </a:br>
            <a:r>
              <a:rPr lang="en-US" sz="3600" dirty="0">
                <a:solidFill>
                  <a:prstClr val="black"/>
                </a:solidFill>
                <a:latin typeface="AR DARLING" panose="02000000000000000000" pitchFamily="2" charset="0"/>
              </a:rPr>
              <a:t>Rosemary </a:t>
            </a:r>
            <a:r>
              <a:rPr lang="en-US" sz="3600" dirty="0" err="1">
                <a:solidFill>
                  <a:prstClr val="black"/>
                </a:solidFill>
                <a:latin typeface="AR DARLING" panose="02000000000000000000" pitchFamily="2" charset="0"/>
              </a:rPr>
              <a:t>Basson</a:t>
            </a:r>
            <a:endParaRPr lang="en-US" dirty="0"/>
          </a:p>
        </p:txBody>
      </p:sp>
      <p:pic>
        <p:nvPicPr>
          <p:cNvPr id="4"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58151" y="1334477"/>
            <a:ext cx="7476249" cy="5066323"/>
          </a:xfr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0667009">
            <a:off x="6519141" y="1371600"/>
            <a:ext cx="259715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rot="20379083">
            <a:off x="13775" y="2001622"/>
            <a:ext cx="3403496" cy="584775"/>
          </a:xfrm>
          <a:prstGeom prst="rect">
            <a:avLst/>
          </a:prstGeom>
          <a:noFill/>
        </p:spPr>
        <p:txBody>
          <a:bodyPr wrap="none" rtlCol="0">
            <a:spAutoFit/>
          </a:bodyPr>
          <a:lstStyle/>
          <a:p>
            <a:r>
              <a:rPr lang="en-US" sz="3200" dirty="0" smtClean="0">
                <a:solidFill>
                  <a:srgbClr val="FF0000"/>
                </a:solidFill>
                <a:latin typeface="AR CENA" panose="02000000000000000000" pitchFamily="2" charset="0"/>
              </a:rPr>
              <a:t>Sexual and Non-Sexual</a:t>
            </a:r>
            <a:endParaRPr lang="en-US" dirty="0">
              <a:solidFill>
                <a:srgbClr val="FF0000"/>
              </a:solidFill>
              <a:latin typeface="AR CENA" panose="02000000000000000000" pitchFamily="2" charset="0"/>
            </a:endParaRPr>
          </a:p>
        </p:txBody>
      </p:sp>
    </p:spTree>
    <p:extLst>
      <p:ext uri="{BB962C8B-B14F-4D97-AF65-F5344CB8AC3E}">
        <p14:creationId xmlns:p14="http://schemas.microsoft.com/office/powerpoint/2010/main" xmlns="" val="163569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Autofit/>
          </a:bodyPr>
          <a:lstStyle/>
          <a:p>
            <a:r>
              <a:rPr lang="en-US" sz="4800" dirty="0" smtClean="0">
                <a:latin typeface="AR DARLING" panose="02000000000000000000" pitchFamily="2" charset="0"/>
              </a:rPr>
              <a:t>The </a:t>
            </a:r>
            <a:r>
              <a:rPr lang="en-US" sz="4800" dirty="0" smtClean="0">
                <a:solidFill>
                  <a:srgbClr val="FF0000"/>
                </a:solidFill>
                <a:latin typeface="AR DARLING" panose="02000000000000000000" pitchFamily="2" charset="0"/>
              </a:rPr>
              <a:t>evolution</a:t>
            </a:r>
            <a:r>
              <a:rPr lang="en-US" sz="4800" dirty="0" smtClean="0">
                <a:latin typeface="AR DARLING" panose="02000000000000000000" pitchFamily="2" charset="0"/>
              </a:rPr>
              <a:t> of the </a:t>
            </a:r>
            <a:r>
              <a:rPr lang="en-US" sz="4800" dirty="0" smtClean="0">
                <a:solidFill>
                  <a:srgbClr val="FFC000"/>
                </a:solidFill>
                <a:latin typeface="AR DARLING" panose="02000000000000000000" pitchFamily="2" charset="0"/>
              </a:rPr>
              <a:t>sexual</a:t>
            </a:r>
            <a:r>
              <a:rPr lang="en-US" sz="4800" dirty="0" smtClean="0">
                <a:latin typeface="AR DARLING" panose="02000000000000000000" pitchFamily="2" charset="0"/>
              </a:rPr>
              <a:t>   </a:t>
            </a:r>
            <a:r>
              <a:rPr lang="en-US" sz="4800" dirty="0" smtClean="0">
                <a:solidFill>
                  <a:srgbClr val="00B050"/>
                </a:solidFill>
                <a:latin typeface="AR DARLING" panose="02000000000000000000" pitchFamily="2" charset="0"/>
              </a:rPr>
              <a:t>response</a:t>
            </a:r>
            <a:r>
              <a:rPr lang="en-US" sz="4800" dirty="0" smtClean="0">
                <a:latin typeface="AR DARLING" panose="02000000000000000000" pitchFamily="2" charset="0"/>
              </a:rPr>
              <a:t> </a:t>
            </a:r>
            <a:r>
              <a:rPr lang="en-US" sz="4800" dirty="0" smtClean="0">
                <a:solidFill>
                  <a:schemeClr val="accent1">
                    <a:lumMod val="75000"/>
                  </a:schemeClr>
                </a:solidFill>
                <a:latin typeface="AR DARLING" panose="02000000000000000000" pitchFamily="2" charset="0"/>
              </a:rPr>
              <a:t>cycle</a:t>
            </a:r>
            <a:endParaRPr lang="he-IL" sz="4800" dirty="0">
              <a:solidFill>
                <a:schemeClr val="accent1">
                  <a:lumMod val="75000"/>
                </a:schemeClr>
              </a:solidFill>
              <a:latin typeface="AR DARLING"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530271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0607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57800" y="1219200"/>
            <a:ext cx="3158002" cy="4499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Content Placeholder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237" y="1219200"/>
            <a:ext cx="4608512" cy="4026385"/>
          </a:xfrm>
          <a:prstGeom prst="rect">
            <a:avLst/>
          </a:prstGeom>
        </p:spPr>
      </p:pic>
      <p:sp>
        <p:nvSpPr>
          <p:cNvPr id="6" name="TextBox 5"/>
          <p:cNvSpPr txBox="1"/>
          <p:nvPr/>
        </p:nvSpPr>
        <p:spPr>
          <a:xfrm>
            <a:off x="251520" y="5445224"/>
            <a:ext cx="7920880" cy="1200329"/>
          </a:xfrm>
          <a:prstGeom prst="rect">
            <a:avLst/>
          </a:prstGeom>
          <a:noFill/>
        </p:spPr>
        <p:txBody>
          <a:bodyPr wrap="square" rtlCol="1">
            <a:spAutoFit/>
          </a:bodyPr>
          <a:lstStyle/>
          <a:p>
            <a:pPr algn="ctr"/>
            <a:r>
              <a:rPr lang="en-US" dirty="0" smtClean="0"/>
              <a:t>“Romantics value </a:t>
            </a:r>
            <a:r>
              <a:rPr lang="en-US" dirty="0" smtClean="0">
                <a:solidFill>
                  <a:schemeClr val="tx2">
                    <a:lumMod val="60000"/>
                    <a:lumOff val="40000"/>
                  </a:schemeClr>
                </a:solidFill>
              </a:rPr>
              <a:t>intensity</a:t>
            </a:r>
            <a:r>
              <a:rPr lang="en-US" dirty="0" smtClean="0"/>
              <a:t> over </a:t>
            </a:r>
            <a:r>
              <a:rPr lang="en-US" dirty="0" smtClean="0">
                <a:solidFill>
                  <a:schemeClr val="bg2">
                    <a:lumMod val="50000"/>
                  </a:schemeClr>
                </a:solidFill>
              </a:rPr>
              <a:t>stability.  </a:t>
            </a:r>
          </a:p>
          <a:p>
            <a:pPr algn="ctr"/>
            <a:r>
              <a:rPr lang="en-US" dirty="0" smtClean="0"/>
              <a:t>Realists value </a:t>
            </a:r>
            <a:r>
              <a:rPr lang="en-US" dirty="0" smtClean="0">
                <a:solidFill>
                  <a:schemeClr val="bg2">
                    <a:lumMod val="50000"/>
                  </a:schemeClr>
                </a:solidFill>
              </a:rPr>
              <a:t>security</a:t>
            </a:r>
            <a:r>
              <a:rPr lang="en-US" dirty="0" smtClean="0"/>
              <a:t> over </a:t>
            </a:r>
            <a:r>
              <a:rPr lang="en-US" dirty="0" smtClean="0">
                <a:solidFill>
                  <a:schemeClr val="tx2">
                    <a:lumMod val="60000"/>
                    <a:lumOff val="40000"/>
                  </a:schemeClr>
                </a:solidFill>
              </a:rPr>
              <a:t>passion</a:t>
            </a:r>
            <a:r>
              <a:rPr lang="en-US" dirty="0" smtClean="0"/>
              <a:t>.</a:t>
            </a:r>
          </a:p>
          <a:p>
            <a:pPr algn="ctr"/>
            <a:r>
              <a:rPr lang="en-US" dirty="0" smtClean="0"/>
              <a:t>But both are often disappointed, for few people can live happily et either </a:t>
            </a:r>
            <a:r>
              <a:rPr lang="he-IL" dirty="0" smtClean="0"/>
              <a:t> </a:t>
            </a:r>
            <a:r>
              <a:rPr lang="en-US" dirty="0" smtClean="0"/>
              <a:t>extreme.” </a:t>
            </a:r>
            <a:r>
              <a:rPr lang="en-US" sz="1100" dirty="0" smtClean="0"/>
              <a:t>(Esther </a:t>
            </a:r>
            <a:r>
              <a:rPr lang="en-US" sz="1100" dirty="0" err="1" smtClean="0"/>
              <a:t>Perel</a:t>
            </a:r>
            <a:r>
              <a:rPr lang="en-US" sz="1100" dirty="0" smtClean="0"/>
              <a:t>, Mating in Captivity)</a:t>
            </a:r>
            <a:endParaRPr lang="he-IL" dirty="0"/>
          </a:p>
        </p:txBody>
      </p:sp>
      <p:sp>
        <p:nvSpPr>
          <p:cNvPr id="7" name="Title 1"/>
          <p:cNvSpPr>
            <a:spLocks noGrp="1"/>
          </p:cNvSpPr>
          <p:nvPr>
            <p:ph type="title"/>
          </p:nvPr>
        </p:nvSpPr>
        <p:spPr>
          <a:xfrm>
            <a:off x="533400" y="62345"/>
            <a:ext cx="8229600" cy="1143000"/>
          </a:xfrm>
        </p:spPr>
        <p:txBody>
          <a:bodyPr>
            <a:noAutofit/>
          </a:bodyPr>
          <a:lstStyle/>
          <a:p>
            <a:pPr algn="ctr"/>
            <a:r>
              <a:rPr lang="en-US" sz="4000" b="1" dirty="0" smtClean="0">
                <a:solidFill>
                  <a:schemeClr val="tx2">
                    <a:lumMod val="60000"/>
                    <a:lumOff val="40000"/>
                  </a:schemeClr>
                </a:solidFill>
              </a:rPr>
              <a:t>Emotional </a:t>
            </a:r>
            <a:r>
              <a:rPr lang="en-US" sz="4000" b="1" dirty="0" smtClean="0"/>
              <a:t>and </a:t>
            </a:r>
            <a:r>
              <a:rPr lang="en-US" sz="4000" b="1" dirty="0" smtClean="0">
                <a:solidFill>
                  <a:schemeClr val="bg2">
                    <a:lumMod val="50000"/>
                  </a:schemeClr>
                </a:solidFill>
              </a:rPr>
              <a:t>Physical </a:t>
            </a:r>
            <a:r>
              <a:rPr lang="en-US" sz="4000" b="1" dirty="0" smtClean="0"/>
              <a:t>Satisfaction</a:t>
            </a:r>
            <a:endParaRPr lang="he-IL" sz="4000" b="1" dirty="0"/>
          </a:p>
        </p:txBody>
      </p:sp>
    </p:spTree>
    <p:extLst>
      <p:ext uri="{BB962C8B-B14F-4D97-AF65-F5344CB8AC3E}">
        <p14:creationId xmlns:p14="http://schemas.microsoft.com/office/powerpoint/2010/main" xmlns="" val="416422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6626"/>
            <a:ext cx="8229600" cy="99412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 BLANCA" panose="02000000000000000000" pitchFamily="2" charset="0"/>
              </a:rPr>
              <a:t>Resolving the Sexual Intimacy Paradox</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683569" y="1484784"/>
            <a:ext cx="5832648" cy="4647426"/>
          </a:xfrm>
          <a:prstGeom prst="rect">
            <a:avLst/>
          </a:prstGeom>
          <a:noFill/>
        </p:spPr>
        <p:txBody>
          <a:bodyPr wrap="square" rtlCol="1">
            <a:spAutoFit/>
          </a:bodyPr>
          <a:lstStyle/>
          <a:p>
            <a:pPr algn="l"/>
            <a:r>
              <a:rPr lang="en-US" sz="2000" dirty="0" smtClean="0">
                <a:latin typeface="Andalus" panose="02020603050405020304" pitchFamily="18" charset="-78"/>
                <a:cs typeface="Andalus" panose="02020603050405020304" pitchFamily="18" charset="-78"/>
              </a:rPr>
              <a:t>Love enjoys knowing everything about you; desire needs mystery.</a:t>
            </a:r>
          </a:p>
          <a:p>
            <a:pPr algn="l"/>
            <a:r>
              <a:rPr lang="en-US" sz="2000" dirty="0" smtClean="0">
                <a:latin typeface="Andalus" panose="02020603050405020304" pitchFamily="18" charset="-78"/>
                <a:cs typeface="Andalus" panose="02020603050405020304" pitchFamily="18" charset="-78"/>
              </a:rPr>
              <a:t>Love likes to shrink the distance that exists between me and you, while desire is energized by it. If intimacy grows through repetition and familiarity, eroticism is numbed by repetition.  It thrives on the mysterious, the novel, and the unexpected.  Love is about having; desire is about wanting.  An expression of longing, desire requires ongoing elusiveness.  It is less concerned with where it has already been than passionate about where it can still go.  But too often, as couples settle into the comforts of love, they cease to fan the flame of desire.  They forget that fire needs air.</a:t>
            </a:r>
          </a:p>
          <a:p>
            <a:r>
              <a:rPr lang="en-US" sz="1600" dirty="0" smtClean="0"/>
              <a:t>Esther </a:t>
            </a:r>
            <a:r>
              <a:rPr lang="en-US" sz="1600" dirty="0" err="1"/>
              <a:t>Perel</a:t>
            </a:r>
            <a:r>
              <a:rPr lang="en-US" sz="1600" dirty="0" smtClean="0"/>
              <a:t>; Mating </a:t>
            </a:r>
            <a:r>
              <a:rPr lang="en-US" sz="1600" dirty="0"/>
              <a:t>in Captivity, </a:t>
            </a:r>
            <a:r>
              <a:rPr lang="en-US" sz="1600" dirty="0" smtClean="0"/>
              <a:t>37</a:t>
            </a:r>
            <a:endParaRPr lang="he-IL" sz="1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1160748"/>
            <a:ext cx="2614437" cy="4143370"/>
          </a:xfrm>
          <a:prstGeom prst="rect">
            <a:avLst/>
          </a:prstGeom>
        </p:spPr>
      </p:pic>
    </p:spTree>
    <p:extLst>
      <p:ext uri="{BB962C8B-B14F-4D97-AF65-F5344CB8AC3E}">
        <p14:creationId xmlns:p14="http://schemas.microsoft.com/office/powerpoint/2010/main" xmlns="" val="3057936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Minus 56"/>
          <p:cNvSpPr/>
          <p:nvPr/>
        </p:nvSpPr>
        <p:spPr>
          <a:xfrm>
            <a:off x="3444314" y="6572580"/>
            <a:ext cx="1820143" cy="98124"/>
          </a:xfrm>
          <a:prstGeom prst="mathMinus">
            <a:avLst>
              <a:gd name="adj1" fmla="val 5636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5" name="Minus 54"/>
          <p:cNvSpPr/>
          <p:nvPr/>
        </p:nvSpPr>
        <p:spPr>
          <a:xfrm>
            <a:off x="3739213" y="6278209"/>
            <a:ext cx="1293029" cy="392494"/>
          </a:xfrm>
          <a:prstGeom prst="mathMinus">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4" name="Minus 53"/>
          <p:cNvSpPr/>
          <p:nvPr/>
        </p:nvSpPr>
        <p:spPr>
          <a:xfrm>
            <a:off x="3731709" y="6097327"/>
            <a:ext cx="1308039" cy="377129"/>
          </a:xfrm>
          <a:prstGeom prst="mathMinus">
            <a:avLst/>
          </a:prstGeom>
          <a:ln w="317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Minus 52"/>
          <p:cNvSpPr/>
          <p:nvPr/>
        </p:nvSpPr>
        <p:spPr>
          <a:xfrm>
            <a:off x="3739214" y="5927576"/>
            <a:ext cx="1300534" cy="359228"/>
          </a:xfrm>
          <a:prstGeom prst="mathMinus">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6" name="Minus 55"/>
          <p:cNvSpPr/>
          <p:nvPr/>
        </p:nvSpPr>
        <p:spPr>
          <a:xfrm>
            <a:off x="3444314" y="5805264"/>
            <a:ext cx="1834864" cy="381287"/>
          </a:xfrm>
          <a:prstGeom prst="mathMin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Flowchart: Connector 1"/>
          <p:cNvSpPr/>
          <p:nvPr/>
        </p:nvSpPr>
        <p:spPr>
          <a:xfrm>
            <a:off x="2194316" y="91784"/>
            <a:ext cx="1321296" cy="1249288"/>
          </a:xfrm>
          <a:prstGeom prst="flowChartConnector">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Flowchart: Connector 4"/>
          <p:cNvSpPr/>
          <p:nvPr/>
        </p:nvSpPr>
        <p:spPr>
          <a:xfrm>
            <a:off x="5580112" y="167037"/>
            <a:ext cx="1296144" cy="12492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 name="Straight Arrow Connector 3"/>
          <p:cNvCxnSpPr/>
          <p:nvPr/>
        </p:nvCxnSpPr>
        <p:spPr>
          <a:xfrm>
            <a:off x="3047560" y="1053750"/>
            <a:ext cx="936104"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127882" y="1223019"/>
            <a:ext cx="918102" cy="8640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0135" y="1053750"/>
            <a:ext cx="972108" cy="1512168"/>
          </a:xfrm>
          <a:prstGeom prst="rect">
            <a:avLst/>
          </a:prstGeom>
        </p:spPr>
      </p:pic>
      <p:sp>
        <p:nvSpPr>
          <p:cNvPr id="16" name="Flowchart: Connector 15"/>
          <p:cNvSpPr/>
          <p:nvPr/>
        </p:nvSpPr>
        <p:spPr>
          <a:xfrm>
            <a:off x="3599892" y="2087115"/>
            <a:ext cx="900100" cy="817240"/>
          </a:xfrm>
          <a:prstGeom prst="flowChartConnector">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Flowchart: Connector 16"/>
          <p:cNvSpPr/>
          <p:nvPr/>
        </p:nvSpPr>
        <p:spPr>
          <a:xfrm>
            <a:off x="4582193" y="2087115"/>
            <a:ext cx="900100" cy="8172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Straight Arrow Connector 21"/>
          <p:cNvCxnSpPr>
            <a:stCxn id="16" idx="3"/>
          </p:cNvCxnSpPr>
          <p:nvPr/>
        </p:nvCxnSpPr>
        <p:spPr>
          <a:xfrm flipH="1">
            <a:off x="2915816" y="2784673"/>
            <a:ext cx="815893" cy="64432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350476" y="2712664"/>
            <a:ext cx="949716" cy="788343"/>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4546189" y="2712664"/>
            <a:ext cx="152" cy="18547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5" name="Flowchart: Connector 34"/>
          <p:cNvSpPr/>
          <p:nvPr/>
        </p:nvSpPr>
        <p:spPr>
          <a:xfrm>
            <a:off x="1547664" y="3250852"/>
            <a:ext cx="843609" cy="778404"/>
          </a:xfrm>
          <a:prstGeom prst="flowChartConnector">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Flowchart: Connector 35"/>
          <p:cNvSpPr/>
          <p:nvPr/>
        </p:nvSpPr>
        <p:spPr>
          <a:xfrm>
            <a:off x="2062572" y="3250852"/>
            <a:ext cx="853244" cy="77840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Oval 36"/>
          <p:cNvSpPr/>
          <p:nvPr/>
        </p:nvSpPr>
        <p:spPr>
          <a:xfrm>
            <a:off x="6228185" y="3331840"/>
            <a:ext cx="1512168" cy="81724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39" name="Straight Connector 38"/>
          <p:cNvCxnSpPr/>
          <p:nvPr/>
        </p:nvCxnSpPr>
        <p:spPr>
          <a:xfrm>
            <a:off x="3646241" y="4883663"/>
            <a:ext cx="18002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2" name="Flowchart: Connector 41"/>
          <p:cNvSpPr/>
          <p:nvPr/>
        </p:nvSpPr>
        <p:spPr>
          <a:xfrm>
            <a:off x="2583073" y="4437112"/>
            <a:ext cx="1063168" cy="936104"/>
          </a:xfrm>
          <a:prstGeom prst="flowChartConnector">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Flowchart: Connector 43"/>
          <p:cNvSpPr/>
          <p:nvPr/>
        </p:nvSpPr>
        <p:spPr>
          <a:xfrm>
            <a:off x="5446441" y="4437112"/>
            <a:ext cx="1069775" cy="93610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6" name="Straight Arrow Connector 45"/>
          <p:cNvCxnSpPr/>
          <p:nvPr/>
        </p:nvCxnSpPr>
        <p:spPr>
          <a:xfrm>
            <a:off x="4499992" y="4905164"/>
            <a:ext cx="0" cy="10224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Flowchart: Connector 50"/>
          <p:cNvSpPr/>
          <p:nvPr/>
        </p:nvSpPr>
        <p:spPr>
          <a:xfrm>
            <a:off x="2915816" y="5805264"/>
            <a:ext cx="1056996" cy="961256"/>
          </a:xfrm>
          <a:prstGeom prst="flowChartConnector">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2" name="Flowchart: Connector 51"/>
          <p:cNvSpPr/>
          <p:nvPr/>
        </p:nvSpPr>
        <p:spPr>
          <a:xfrm>
            <a:off x="4750233" y="5807089"/>
            <a:ext cx="1028448" cy="95943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8" name="TextBox 57"/>
          <p:cNvSpPr txBox="1"/>
          <p:nvPr/>
        </p:nvSpPr>
        <p:spPr>
          <a:xfrm>
            <a:off x="46348" y="366667"/>
            <a:ext cx="2016224" cy="830997"/>
          </a:xfrm>
          <a:prstGeom prst="rect">
            <a:avLst/>
          </a:prstGeom>
          <a:noFill/>
        </p:spPr>
        <p:txBody>
          <a:bodyPr wrap="square" rtlCol="1">
            <a:spAutoFit/>
          </a:bodyPr>
          <a:lstStyle/>
          <a:p>
            <a:pPr algn="ctr"/>
            <a:r>
              <a:rPr lang="en-US" sz="2400" b="1" dirty="0" smtClean="0">
                <a:latin typeface="+mj-lt"/>
              </a:rPr>
              <a:t>Identity Formation</a:t>
            </a:r>
            <a:endParaRPr lang="he-IL" sz="2400" b="1" dirty="0">
              <a:latin typeface="+mj-lt"/>
            </a:endParaRPr>
          </a:p>
        </p:txBody>
      </p:sp>
      <p:sp>
        <p:nvSpPr>
          <p:cNvPr id="59" name="TextBox 58"/>
          <p:cNvSpPr txBox="1"/>
          <p:nvPr/>
        </p:nvSpPr>
        <p:spPr>
          <a:xfrm>
            <a:off x="5825334" y="2133870"/>
            <a:ext cx="2327509" cy="738664"/>
          </a:xfrm>
          <a:prstGeom prst="rect">
            <a:avLst/>
          </a:prstGeom>
          <a:noFill/>
        </p:spPr>
        <p:txBody>
          <a:bodyPr wrap="square" rtlCol="1">
            <a:spAutoFit/>
          </a:bodyPr>
          <a:lstStyle/>
          <a:p>
            <a:pPr algn="ctr"/>
            <a:r>
              <a:rPr lang="en-US" sz="2400" b="1" dirty="0" smtClean="0"/>
              <a:t>Conflagration </a:t>
            </a:r>
            <a:r>
              <a:rPr lang="en-US" dirty="0" smtClean="0"/>
              <a:t> make love or war</a:t>
            </a:r>
            <a:endParaRPr lang="he-IL" dirty="0"/>
          </a:p>
        </p:txBody>
      </p:sp>
      <p:sp>
        <p:nvSpPr>
          <p:cNvPr id="60" name="TextBox 59"/>
          <p:cNvSpPr txBox="1"/>
          <p:nvPr/>
        </p:nvSpPr>
        <p:spPr>
          <a:xfrm>
            <a:off x="101823" y="3492652"/>
            <a:ext cx="1811052" cy="738664"/>
          </a:xfrm>
          <a:prstGeom prst="rect">
            <a:avLst/>
          </a:prstGeom>
          <a:noFill/>
        </p:spPr>
        <p:txBody>
          <a:bodyPr wrap="square" rtlCol="1">
            <a:spAutoFit/>
          </a:bodyPr>
          <a:lstStyle/>
          <a:p>
            <a:pPr algn="l"/>
            <a:r>
              <a:rPr lang="en-US" sz="2400" b="1" dirty="0" smtClean="0"/>
              <a:t>Merger</a:t>
            </a:r>
          </a:p>
          <a:p>
            <a:pPr algn="l"/>
            <a:r>
              <a:rPr lang="en-US" dirty="0" smtClean="0"/>
              <a:t>(power struggle)</a:t>
            </a:r>
            <a:endParaRPr lang="he-IL" dirty="0"/>
          </a:p>
        </p:txBody>
      </p:sp>
      <p:sp>
        <p:nvSpPr>
          <p:cNvPr id="62" name="TextBox 61"/>
          <p:cNvSpPr txBox="1"/>
          <p:nvPr/>
        </p:nvSpPr>
        <p:spPr>
          <a:xfrm>
            <a:off x="7222418" y="3354152"/>
            <a:ext cx="1944216" cy="1015663"/>
          </a:xfrm>
          <a:prstGeom prst="rect">
            <a:avLst/>
          </a:prstGeom>
          <a:noFill/>
        </p:spPr>
        <p:txBody>
          <a:bodyPr wrap="square" rtlCol="1">
            <a:spAutoFit/>
          </a:bodyPr>
          <a:lstStyle/>
          <a:p>
            <a:pPr algn="ctr"/>
            <a:r>
              <a:rPr lang="en-US" sz="2400" b="1" dirty="0" smtClean="0"/>
              <a:t>Fusion</a:t>
            </a:r>
          </a:p>
          <a:p>
            <a:pPr algn="ctr"/>
            <a:r>
              <a:rPr lang="en-US" dirty="0" smtClean="0"/>
              <a:t>    comfort/low desire</a:t>
            </a:r>
            <a:endParaRPr lang="he-IL" dirty="0"/>
          </a:p>
        </p:txBody>
      </p:sp>
      <p:sp>
        <p:nvSpPr>
          <p:cNvPr id="63" name="TextBox 62"/>
          <p:cNvSpPr txBox="1"/>
          <p:nvPr/>
        </p:nvSpPr>
        <p:spPr>
          <a:xfrm>
            <a:off x="166327" y="4725144"/>
            <a:ext cx="2232248" cy="461665"/>
          </a:xfrm>
          <a:prstGeom prst="rect">
            <a:avLst/>
          </a:prstGeom>
          <a:noFill/>
        </p:spPr>
        <p:txBody>
          <a:bodyPr wrap="square" rtlCol="1">
            <a:spAutoFit/>
          </a:bodyPr>
          <a:lstStyle/>
          <a:p>
            <a:r>
              <a:rPr lang="en-US" sz="2400" b="1" dirty="0" smtClean="0"/>
              <a:t>Differentiation</a:t>
            </a:r>
            <a:endParaRPr lang="he-IL" sz="2400" b="1" dirty="0"/>
          </a:p>
        </p:txBody>
      </p:sp>
      <p:sp>
        <p:nvSpPr>
          <p:cNvPr id="1024" name="TextBox 1023"/>
          <p:cNvSpPr txBox="1"/>
          <p:nvPr/>
        </p:nvSpPr>
        <p:spPr>
          <a:xfrm>
            <a:off x="5981328" y="5927576"/>
            <a:ext cx="2160240" cy="461665"/>
          </a:xfrm>
          <a:prstGeom prst="rect">
            <a:avLst/>
          </a:prstGeom>
          <a:noFill/>
        </p:spPr>
        <p:txBody>
          <a:bodyPr wrap="square" rtlCol="1">
            <a:spAutoFit/>
          </a:bodyPr>
          <a:lstStyle/>
          <a:p>
            <a:pPr algn="ctr"/>
            <a:r>
              <a:rPr lang="en-US" sz="2400" b="1" dirty="0" smtClean="0"/>
              <a:t>Integration</a:t>
            </a:r>
            <a:endParaRPr lang="he-IL" sz="2400" b="1" dirty="0"/>
          </a:p>
        </p:txBody>
      </p:sp>
      <p:sp>
        <p:nvSpPr>
          <p:cNvPr id="1025" name="TextBox 1024"/>
          <p:cNvSpPr txBox="1"/>
          <p:nvPr/>
        </p:nvSpPr>
        <p:spPr>
          <a:xfrm>
            <a:off x="251520" y="6412853"/>
            <a:ext cx="2139753" cy="338554"/>
          </a:xfrm>
          <a:prstGeom prst="rect">
            <a:avLst/>
          </a:prstGeom>
          <a:noFill/>
        </p:spPr>
        <p:txBody>
          <a:bodyPr wrap="square" rtlCol="1">
            <a:spAutoFit/>
          </a:bodyPr>
          <a:lstStyle/>
          <a:p>
            <a:pPr algn="l"/>
            <a:r>
              <a:rPr lang="en-US" sz="1600" dirty="0" err="1" smtClean="0"/>
              <a:t>Lobitz</a:t>
            </a:r>
            <a:r>
              <a:rPr lang="en-US" sz="1600" dirty="0" smtClean="0"/>
              <a:t> and Lobitz-1996</a:t>
            </a:r>
            <a:endParaRPr lang="he-IL" sz="1600" dirty="0"/>
          </a:p>
        </p:txBody>
      </p:sp>
      <p:cxnSp>
        <p:nvCxnSpPr>
          <p:cNvPr id="6" name="Straight Arrow Connector 5"/>
          <p:cNvCxnSpPr/>
          <p:nvPr/>
        </p:nvCxnSpPr>
        <p:spPr>
          <a:xfrm>
            <a:off x="3323762" y="5373216"/>
            <a:ext cx="726180" cy="5543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4750233" y="5252729"/>
            <a:ext cx="973896" cy="6748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02392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500" fill="hold"/>
                                        <p:tgtEl>
                                          <p:spTgt spid="36"/>
                                        </p:tgtEl>
                                        <p:attrNameLst>
                                          <p:attrName>ppt_x</p:attrName>
                                        </p:attrNameLst>
                                      </p:cBhvr>
                                      <p:tavLst>
                                        <p:tav tm="0">
                                          <p:val>
                                            <p:strVal val="#ppt_x"/>
                                          </p:val>
                                        </p:tav>
                                        <p:tav tm="100000">
                                          <p:val>
                                            <p:strVal val="#ppt_x"/>
                                          </p:val>
                                        </p:tav>
                                      </p:tavLst>
                                    </p:anim>
                                    <p:anim calcmode="lin" valueType="num">
                                      <p:cBhvr additive="base">
                                        <p:cTn id="5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3"/>
                                        </p:tgtEl>
                                        <p:attrNameLst>
                                          <p:attrName>style.visibility</p:attrName>
                                        </p:attrNameLst>
                                      </p:cBhvr>
                                      <p:to>
                                        <p:strVal val="visible"/>
                                      </p:to>
                                    </p:set>
                                    <p:anim calcmode="lin" valueType="num">
                                      <p:cBhvr additive="base">
                                        <p:cTn id="91" dur="500" fill="hold"/>
                                        <p:tgtEl>
                                          <p:spTgt spid="63"/>
                                        </p:tgtEl>
                                        <p:attrNameLst>
                                          <p:attrName>ppt_x</p:attrName>
                                        </p:attrNameLst>
                                      </p:cBhvr>
                                      <p:tavLst>
                                        <p:tav tm="0">
                                          <p:val>
                                            <p:strVal val="#ppt_x"/>
                                          </p:val>
                                        </p:tav>
                                        <p:tav tm="100000">
                                          <p:val>
                                            <p:strVal val="#ppt_x"/>
                                          </p:val>
                                        </p:tav>
                                      </p:tavLst>
                                    </p:anim>
                                    <p:anim calcmode="lin" valueType="num">
                                      <p:cBhvr additive="base">
                                        <p:cTn id="9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1025"/>
                                        </p:tgtEl>
                                        <p:attrNameLst>
                                          <p:attrName>style.visibility</p:attrName>
                                        </p:attrNameLst>
                                      </p:cBhvr>
                                      <p:to>
                                        <p:strVal val="visible"/>
                                      </p:to>
                                    </p:set>
                                    <p:animEffect transition="in" filter="fade">
                                      <p:cBhvr>
                                        <p:cTn id="109" dur="1000"/>
                                        <p:tgtEl>
                                          <p:spTgt spid="1025"/>
                                        </p:tgtEl>
                                      </p:cBhvr>
                                    </p:animEffect>
                                    <p:anim calcmode="lin" valueType="num">
                                      <p:cBhvr>
                                        <p:cTn id="110" dur="1000" fill="hold"/>
                                        <p:tgtEl>
                                          <p:spTgt spid="1025"/>
                                        </p:tgtEl>
                                        <p:attrNameLst>
                                          <p:attrName>ppt_x</p:attrName>
                                        </p:attrNameLst>
                                      </p:cBhvr>
                                      <p:tavLst>
                                        <p:tav tm="0">
                                          <p:val>
                                            <p:strVal val="#ppt_x"/>
                                          </p:val>
                                        </p:tav>
                                        <p:tav tm="100000">
                                          <p:val>
                                            <p:strVal val="#ppt_x"/>
                                          </p:val>
                                        </p:tav>
                                      </p:tavLst>
                                    </p:anim>
                                    <p:anim calcmode="lin" valueType="num">
                                      <p:cBhvr>
                                        <p:cTn id="111" dur="1000" fill="hold"/>
                                        <p:tgtEl>
                                          <p:spTgt spid="10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6" grpId="0" animBg="1"/>
      <p:bldP spid="17" grpId="0" animBg="1"/>
      <p:bldP spid="35" grpId="0" animBg="1"/>
      <p:bldP spid="36" grpId="0" animBg="1"/>
      <p:bldP spid="37" grpId="0" animBg="1"/>
      <p:bldP spid="42" grpId="0" animBg="1"/>
      <p:bldP spid="44" grpId="0" animBg="1"/>
      <p:bldP spid="51" grpId="0" animBg="1"/>
      <p:bldP spid="52" grpId="0" animBg="1"/>
      <p:bldP spid="59" grpId="0"/>
      <p:bldP spid="60" grpId="0"/>
      <p:bldP spid="62" grpId="0"/>
      <p:bldP spid="63" grpId="0"/>
      <p:bldP spid="10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5197"/>
            <a:ext cx="8229600" cy="1143000"/>
          </a:xfrm>
        </p:spPr>
        <p:txBody>
          <a:bodyPr>
            <a:normAutofit/>
          </a:bodyPr>
          <a:lstStyle/>
          <a:p>
            <a:r>
              <a:rPr lang="en-US" sz="6000" dirty="0" smtClean="0">
                <a:latin typeface="AR DARLING" panose="02000000000000000000" pitchFamily="2" charset="0"/>
              </a:rPr>
              <a:t>The Life Cycle </a:t>
            </a:r>
            <a:endParaRPr lang="en-US" sz="6000" dirty="0">
              <a:latin typeface="AR DARLING" panose="02000000000000000000" pitchFamily="2"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981200" y="1288197"/>
            <a:ext cx="4927512" cy="5341203"/>
          </a:xfrm>
          <a:solidFill>
            <a:srgbClr val="FF0000"/>
          </a:solidFill>
        </p:spPr>
      </p:pic>
      <p:sp>
        <p:nvSpPr>
          <p:cNvPr id="5" name="TextBox 4"/>
          <p:cNvSpPr txBox="1"/>
          <p:nvPr/>
        </p:nvSpPr>
        <p:spPr>
          <a:xfrm>
            <a:off x="6324600" y="457200"/>
            <a:ext cx="2076209" cy="1015663"/>
          </a:xfrm>
          <a:prstGeom prst="rect">
            <a:avLst/>
          </a:prstGeom>
          <a:noFill/>
        </p:spPr>
        <p:txBody>
          <a:bodyPr wrap="none" rtlCol="0">
            <a:spAutoFit/>
          </a:bodyPr>
          <a:lstStyle/>
          <a:p>
            <a:r>
              <a:rPr lang="en-US" sz="6000" b="1" dirty="0" smtClean="0">
                <a:solidFill>
                  <a:srgbClr val="FF0000"/>
                </a:solidFill>
                <a:latin typeface="AR HERMANN" panose="02000000000000000000" pitchFamily="2" charset="0"/>
              </a:rPr>
              <a:t>Spiral</a:t>
            </a:r>
            <a:endParaRPr lang="en-US" sz="4800" b="1" dirty="0">
              <a:solidFill>
                <a:srgbClr val="FF0000"/>
              </a:solidFill>
              <a:latin typeface="AR HERMANN" panose="02000000000000000000" pitchFamily="2" charset="0"/>
            </a:endParaRPr>
          </a:p>
        </p:txBody>
      </p:sp>
      <p:cxnSp>
        <p:nvCxnSpPr>
          <p:cNvPr id="16" name="Straight Connector 15"/>
          <p:cNvCxnSpPr/>
          <p:nvPr/>
        </p:nvCxnSpPr>
        <p:spPr>
          <a:xfrm flipV="1">
            <a:off x="3962397" y="228601"/>
            <a:ext cx="2590800" cy="1142999"/>
          </a:xfrm>
          <a:prstGeom prst="line">
            <a:avLst/>
          </a:prstGeom>
          <a:ln w="3175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 idx="0"/>
          </p:cNvCxnSpPr>
          <p:nvPr/>
        </p:nvCxnSpPr>
        <p:spPr>
          <a:xfrm>
            <a:off x="3810000" y="145197"/>
            <a:ext cx="2286000" cy="1327666"/>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5704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252</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Let’s Talk About “IT”</vt:lpstr>
      <vt:lpstr>Slide 2</vt:lpstr>
      <vt:lpstr>The Sexual Response Cycle – modified Rosemary Basson</vt:lpstr>
      <vt:lpstr>The evolution of the sexual   response cycle</vt:lpstr>
      <vt:lpstr>Emotional and Physical Satisfaction</vt:lpstr>
      <vt:lpstr>  Resolving the Sexual Intimacy Paradox  </vt:lpstr>
      <vt:lpstr>Slide 7</vt:lpstr>
      <vt:lpstr>The Life Cycle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dc:creator>
  <cp:lastModifiedBy>esevitz</cp:lastModifiedBy>
  <cp:revision>3</cp:revision>
  <dcterms:created xsi:type="dcterms:W3CDTF">2015-11-10T16:17:13Z</dcterms:created>
  <dcterms:modified xsi:type="dcterms:W3CDTF">2015-11-12T07:38:40Z</dcterms:modified>
</cp:coreProperties>
</file>